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86" r:id="rId3"/>
    <p:sldId id="271" r:id="rId4"/>
    <p:sldId id="285" r:id="rId5"/>
    <p:sldId id="274" r:id="rId6"/>
    <p:sldId id="267" r:id="rId7"/>
    <p:sldId id="268" r:id="rId8"/>
    <p:sldId id="275" r:id="rId9"/>
    <p:sldId id="283" r:id="rId10"/>
    <p:sldId id="270" r:id="rId11"/>
    <p:sldId id="279" r:id="rId12"/>
    <p:sldId id="278" r:id="rId13"/>
    <p:sldId id="269" r:id="rId14"/>
    <p:sldId id="277" r:id="rId15"/>
    <p:sldId id="264" r:id="rId16"/>
    <p:sldId id="281" r:id="rId17"/>
    <p:sldId id="282" r:id="rId18"/>
    <p:sldId id="280" r:id="rId19"/>
    <p:sldId id="260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B74"/>
    <a:srgbClr val="205081"/>
    <a:srgbClr val="0000FF"/>
    <a:srgbClr val="CC7832"/>
    <a:srgbClr val="26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373" autoAdjust="0"/>
    <p:restoredTop sz="94654"/>
  </p:normalViewPr>
  <p:slideViewPr>
    <p:cSldViewPr snapToGrid="0" snapToObjects="1">
      <p:cViewPr varScale="1">
        <p:scale>
          <a:sx n="68" d="100"/>
          <a:sy n="68" d="100"/>
        </p:scale>
        <p:origin x="680" y="232"/>
      </p:cViewPr>
      <p:guideLst>
        <p:guide orient="horz" pos="4272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3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28392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6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4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nhattan-bg.png" descr="manhattan-bg.png"/>
          <p:cNvPicPr>
            <a:picLocks noChangeAspect="1"/>
          </p:cNvPicPr>
          <p:nvPr/>
        </p:nvPicPr>
        <p:blipFill>
          <a:blip r:embed="rId2">
            <a:alphaModFix amt="6842"/>
            <a:extLst/>
          </a:blip>
          <a:srcRect l="413" t="59341" r="320" b="1603"/>
          <a:stretch>
            <a:fillRect/>
          </a:stretch>
        </p:blipFill>
        <p:spPr>
          <a:xfrm>
            <a:off x="7998" y="-66152"/>
            <a:ext cx="24368006" cy="1384830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quare"/>
          <p:cNvSpPr/>
          <p:nvPr/>
        </p:nvSpPr>
        <p:spPr>
          <a:xfrm>
            <a:off x="23947437" y="13275059"/>
            <a:ext cx="427398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19246" y="13338335"/>
            <a:ext cx="309180" cy="307655"/>
          </a:xfrm>
          <a:prstGeom prst="rect">
            <a:avLst/>
          </a:prstGeom>
        </p:spPr>
        <p:txBody>
          <a:bodyPr lIns="77627" tIns="77627" rIns="77627" bIns="77627" anchor="ctr"/>
          <a:lstStyle>
            <a:lvl1pPr defTabSz="1026914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Rectangle"/>
          <p:cNvSpPr/>
          <p:nvPr/>
        </p:nvSpPr>
        <p:spPr>
          <a:xfrm>
            <a:off x="2241" y="2995119"/>
            <a:ext cx="24379517" cy="5317712"/>
          </a:xfrm>
          <a:prstGeom prst="rect">
            <a:avLst/>
          </a:prstGeom>
          <a:solidFill>
            <a:srgbClr val="000000">
              <a:alpha val="41758"/>
            </a:srgbClr>
          </a:solidFill>
          <a:ln w="12700">
            <a:miter lim="400000"/>
          </a:ln>
        </p:spPr>
        <p:txBody>
          <a:bodyPr lIns="36979" tIns="36979" rIns="36979" bIns="36979" anchor="ctr"/>
          <a:lstStyle/>
          <a:p>
            <a:pPr algn="l" defTabSz="584200">
              <a:defRPr sz="3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" name="Section"/>
          <p:cNvSpPr txBox="1">
            <a:spLocks noGrp="1"/>
          </p:cNvSpPr>
          <p:nvPr>
            <p:ph type="body" sz="quarter" idx="13"/>
          </p:nvPr>
        </p:nvSpPr>
        <p:spPr>
          <a:xfrm>
            <a:off x="917723" y="5402261"/>
            <a:ext cx="18238440" cy="1930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None/>
              <a:defRPr sz="1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31" name="Title"/>
          <p:cNvSpPr txBox="1">
            <a:spLocks noGrp="1"/>
          </p:cNvSpPr>
          <p:nvPr>
            <p:ph type="body" sz="quarter" idx="14"/>
          </p:nvPr>
        </p:nvSpPr>
        <p:spPr>
          <a:xfrm>
            <a:off x="4672842" y="4424413"/>
            <a:ext cx="14495011" cy="838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4800" cap="all">
                <a:solidFill>
                  <a:srgbClr val="FFFFFF"/>
                </a:solidFill>
                <a:latin typeface="SF UI Display Ultralight"/>
                <a:ea typeface="SF UI Display Ultralight"/>
                <a:cs typeface="SF UI Display Ultralight"/>
                <a:sym typeface="SF UI Display Ultralight"/>
              </a:defRPr>
            </a:lvl1pPr>
          </a:lstStyle>
          <a:p>
            <a:r>
              <a:t>Title</a:t>
            </a:r>
          </a:p>
        </p:txBody>
      </p:sp>
      <p:sp>
        <p:nvSpPr>
          <p:cNvPr id="32" name="Line"/>
          <p:cNvSpPr/>
          <p:nvPr/>
        </p:nvSpPr>
        <p:spPr>
          <a:xfrm>
            <a:off x="-2017" y="5341211"/>
            <a:ext cx="19170642" cy="1"/>
          </a:xfrm>
          <a:prstGeom prst="line">
            <a:avLst/>
          </a:prstGeom>
          <a:ln w="76200">
            <a:solidFill>
              <a:srgbClr val="00AEEE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4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7340139" y="2721"/>
            <a:ext cx="17064287" cy="13710558"/>
          </a:xfrm>
          <a:prstGeom prst="rect">
            <a:avLst/>
          </a:prstGeom>
          <a:solidFill>
            <a:srgbClr val="274E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" name="manhattan-bg.png" descr="manhattan-bg.png"/>
          <p:cNvPicPr>
            <a:picLocks noChangeAspect="1"/>
          </p:cNvPicPr>
          <p:nvPr/>
        </p:nvPicPr>
        <p:blipFill>
          <a:blip r:embed="rId2">
            <a:alphaModFix amt="6842"/>
            <a:extLst/>
          </a:blip>
          <a:srcRect l="413" t="59341" b="1603"/>
          <a:stretch>
            <a:fillRect/>
          </a:stretch>
        </p:blipFill>
        <p:spPr>
          <a:xfrm>
            <a:off x="7998" y="117673"/>
            <a:ext cx="23797994" cy="1348084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Line"/>
          <p:cNvSpPr/>
          <p:nvPr/>
        </p:nvSpPr>
        <p:spPr>
          <a:xfrm>
            <a:off x="7338448" y="6296548"/>
            <a:ext cx="10823189" cy="1"/>
          </a:xfrm>
          <a:prstGeom prst="line">
            <a:avLst/>
          </a:prstGeom>
          <a:ln w="76200">
            <a:solidFill>
              <a:srgbClr val="00AEEE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222222"/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pPr>
            <a:endParaRPr/>
          </a:p>
        </p:txBody>
      </p:sp>
      <p:sp>
        <p:nvSpPr>
          <p:cNvPr id="48" name="thank you"/>
          <p:cNvSpPr txBox="1"/>
          <p:nvPr/>
        </p:nvSpPr>
        <p:spPr>
          <a:xfrm>
            <a:off x="11698875" y="6343890"/>
            <a:ext cx="644490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80000"/>
              </a:lnSpc>
              <a:defRPr sz="1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thank you</a:t>
            </a:r>
          </a:p>
        </p:txBody>
      </p:sp>
      <p:sp>
        <p:nvSpPr>
          <p:cNvPr id="49" name="APP TITL"/>
          <p:cNvSpPr txBox="1">
            <a:spLocks noGrp="1"/>
          </p:cNvSpPr>
          <p:nvPr>
            <p:ph type="body" sz="quarter" idx="15"/>
          </p:nvPr>
        </p:nvSpPr>
        <p:spPr>
          <a:xfrm>
            <a:off x="795039" y="3771994"/>
            <a:ext cx="6517214" cy="5283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None/>
              <a:defRPr sz="2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APP TITL</a:t>
            </a:r>
          </a:p>
        </p:txBody>
      </p:sp>
      <p:pic>
        <p:nvPicPr>
          <p:cNvPr id="50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1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C">
    <p:bg>
      <p:bgPr>
        <a:solidFill>
          <a:schemeClr val="accent1">
            <a:hueOff val="273562"/>
            <a:satOff val="2937"/>
            <a:lumOff val="-222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-11759" y="14882"/>
            <a:ext cx="7480204" cy="136863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59" name="manhattan-bg.png" descr="manhattan-bg.png"/>
          <p:cNvPicPr>
            <a:picLocks noChangeAspect="1"/>
          </p:cNvPicPr>
          <p:nvPr/>
        </p:nvPicPr>
        <p:blipFill>
          <a:blip r:embed="rId2">
            <a:alphaModFix amt="15579"/>
            <a:extLst/>
          </a:blip>
          <a:srcRect l="413" t="59341" r="68938" b="1603"/>
          <a:stretch>
            <a:fillRect/>
          </a:stretch>
        </p:blipFill>
        <p:spPr>
          <a:xfrm>
            <a:off x="6100" y="6350"/>
            <a:ext cx="7444611" cy="1370338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Rectangle"/>
          <p:cNvSpPr/>
          <p:nvPr/>
        </p:nvSpPr>
        <p:spPr>
          <a:xfrm>
            <a:off x="7465566" y="-33090"/>
            <a:ext cx="16933565" cy="137821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67" name="APP TITL"/>
          <p:cNvSpPr txBox="1"/>
          <p:nvPr/>
        </p:nvSpPr>
        <p:spPr>
          <a:xfrm>
            <a:off x="795039" y="3771994"/>
            <a:ext cx="6517214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APP TITL</a:t>
            </a:r>
          </a:p>
        </p:txBody>
      </p:sp>
      <p:sp>
        <p:nvSpPr>
          <p:cNvPr id="12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13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462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 dirty="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 dirty="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463" name="NYC DSS ITS_horz_color@4x.png" descr="NYC DSS ITS_horz_color@4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73" y="65560"/>
            <a:ext cx="2504868" cy="718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I - Intra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2" name="Rectangle"/>
          <p:cNvSpPr/>
          <p:nvPr/>
        </p:nvSpPr>
        <p:spPr>
          <a:xfrm>
            <a:off x="2428622" y="1540799"/>
            <a:ext cx="18156061" cy="11585037"/>
          </a:xfrm>
          <a:prstGeom prst="rect">
            <a:avLst/>
          </a:prstGeom>
          <a:solidFill>
            <a:srgbClr val="F1F0F0"/>
          </a:solidFill>
          <a:ln w="3175">
            <a:solidFill>
              <a:srgbClr val="DCDEE0"/>
            </a:solidFill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5" name="Group"/>
          <p:cNvGrpSpPr/>
          <p:nvPr/>
        </p:nvGrpSpPr>
        <p:grpSpPr>
          <a:xfrm>
            <a:off x="5313776" y="12839649"/>
            <a:ext cx="15205136" cy="298825"/>
            <a:chOff x="-1230782" y="0"/>
            <a:chExt cx="15205135" cy="298823"/>
          </a:xfrm>
        </p:grpSpPr>
        <p:sp>
          <p:nvSpPr>
            <p:cNvPr id="473" name="Copyright © 2017 Department Of Social Services : v 1.0.1"/>
            <p:cNvSpPr txBox="1"/>
            <p:nvPr/>
          </p:nvSpPr>
          <p:spPr>
            <a:xfrm>
              <a:off x="10613291" y="-1"/>
              <a:ext cx="3361063" cy="29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r">
                <a:lnSpc>
                  <a:spcPct val="10000"/>
                </a:lnSpc>
                <a:defRPr sz="1000">
                  <a:solidFill>
                    <a:srgbClr val="53585F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defTabSz="914400"/>
              <a:r>
                <a:t>Copyright © 2017 Department Of Social Services : v 1.0.1</a:t>
              </a:r>
            </a:p>
          </p:txBody>
        </p:sp>
        <p:sp>
          <p:nvSpPr>
            <p:cNvPr id="474" name="Line"/>
            <p:cNvSpPr/>
            <p:nvPr/>
          </p:nvSpPr>
          <p:spPr>
            <a:xfrm>
              <a:off x="-1230783" y="14097"/>
              <a:ext cx="15154214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sp>
        <p:nvSpPr>
          <p:cNvPr id="476" name="Rectangle"/>
          <p:cNvSpPr/>
          <p:nvPr/>
        </p:nvSpPr>
        <p:spPr>
          <a:xfrm>
            <a:off x="2427035" y="921213"/>
            <a:ext cx="18159235" cy="614876"/>
          </a:xfrm>
          <a:prstGeom prst="rect">
            <a:avLst/>
          </a:prstGeom>
          <a:solidFill>
            <a:srgbClr val="253E53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Image"/>
          <p:cNvSpPr>
            <a:spLocks noGrp="1"/>
          </p:cNvSpPr>
          <p:nvPr>
            <p:ph type="pic" sz="quarter" idx="13"/>
          </p:nvPr>
        </p:nvSpPr>
        <p:spPr>
          <a:xfrm>
            <a:off x="18831591" y="1104812"/>
            <a:ext cx="259829" cy="260595"/>
          </a:xfrm>
          <a:prstGeom prst="rect">
            <a:avLst/>
          </a:prstGeom>
          <a:ln w="3175">
            <a:solidFill>
              <a:srgbClr val="1C3B57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8" name="InsertUserName"/>
          <p:cNvSpPr txBox="1">
            <a:spLocks noGrp="1"/>
          </p:cNvSpPr>
          <p:nvPr>
            <p:ph type="body" sz="quarter" idx="14"/>
          </p:nvPr>
        </p:nvSpPr>
        <p:spPr>
          <a:xfrm>
            <a:off x="19086760" y="1060189"/>
            <a:ext cx="1346674" cy="336924"/>
          </a:xfrm>
          <a:prstGeom prst="rect">
            <a:avLst/>
          </a:prstGeom>
        </p:spPr>
        <p:txBody>
          <a:bodyPr wrap="none" lIns="60511" tIns="60511" rIns="60511" bIns="60511">
            <a:spAutoFit/>
          </a:bodyPr>
          <a:lstStyle>
            <a:lvl1pPr marL="0" indent="0">
              <a:lnSpc>
                <a:spcPct val="10000"/>
              </a:lnSpc>
              <a:spcBef>
                <a:spcPts val="0"/>
              </a:spcBef>
              <a:buSzTx/>
              <a:buNone/>
              <a:defRPr sz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InsertUserName</a:t>
            </a:r>
          </a:p>
        </p:txBody>
      </p:sp>
      <p:pic>
        <p:nvPicPr>
          <p:cNvPr id="47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31886" y="1210130"/>
            <a:ext cx="96820" cy="54462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Rounded Rectangle"/>
          <p:cNvSpPr/>
          <p:nvPr/>
        </p:nvSpPr>
        <p:spPr>
          <a:xfrm>
            <a:off x="15629985" y="1038528"/>
            <a:ext cx="2582397" cy="38024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">
            <a:solidFill>
              <a:srgbClr val="1C3B57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Enter Global Keyword…"/>
          <p:cNvSpPr txBox="1"/>
          <p:nvPr/>
        </p:nvSpPr>
        <p:spPr>
          <a:xfrm>
            <a:off x="15696720" y="1053839"/>
            <a:ext cx="1986586" cy="349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Enter Global Keyword…</a:t>
            </a:r>
          </a:p>
        </p:txBody>
      </p:sp>
      <p:pic>
        <p:nvPicPr>
          <p:cNvPr id="482" name="pasted-image.pdf" descr="pasted-image.pdf"/>
          <p:cNvPicPr>
            <a:picLocks noChangeAspect="1"/>
          </p:cNvPicPr>
          <p:nvPr/>
        </p:nvPicPr>
        <p:blipFill>
          <a:blip r:embed="rId3">
            <a:alphaModFix amt="45776"/>
            <a:extLst/>
          </a:blip>
          <a:stretch>
            <a:fillRect/>
          </a:stretch>
        </p:blipFill>
        <p:spPr>
          <a:xfrm>
            <a:off x="17912553" y="1139750"/>
            <a:ext cx="177803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28844" y="1146285"/>
            <a:ext cx="165101" cy="177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ircle"/>
          <p:cNvSpPr/>
          <p:nvPr/>
        </p:nvSpPr>
        <p:spPr>
          <a:xfrm>
            <a:off x="18519106" y="1043316"/>
            <a:ext cx="210129" cy="210129"/>
          </a:xfrm>
          <a:prstGeom prst="ellipse">
            <a:avLst/>
          </a:prstGeom>
          <a:solidFill>
            <a:srgbClr val="FE5B5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4"/>
          <p:cNvSpPr txBox="1"/>
          <p:nvPr/>
        </p:nvSpPr>
        <p:spPr>
          <a:xfrm>
            <a:off x="18498821" y="958540"/>
            <a:ext cx="249815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4</a:t>
            </a:r>
          </a:p>
        </p:txBody>
      </p:sp>
      <p:sp>
        <p:nvSpPr>
          <p:cNvPr id="486" name="Rectangle"/>
          <p:cNvSpPr/>
          <p:nvPr/>
        </p:nvSpPr>
        <p:spPr>
          <a:xfrm>
            <a:off x="2427035" y="1531397"/>
            <a:ext cx="2805051" cy="11603840"/>
          </a:xfrm>
          <a:prstGeom prst="rect">
            <a:avLst/>
          </a:prstGeom>
          <a:solidFill>
            <a:srgbClr val="1A2329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App Title"/>
          <p:cNvSpPr txBox="1">
            <a:spLocks noGrp="1"/>
          </p:cNvSpPr>
          <p:nvPr>
            <p:ph type="body" sz="quarter" idx="15"/>
          </p:nvPr>
        </p:nvSpPr>
        <p:spPr>
          <a:xfrm>
            <a:off x="2548401" y="1639324"/>
            <a:ext cx="2582396" cy="380246"/>
          </a:xfrm>
          <a:prstGeom prst="rect">
            <a:avLst/>
          </a:prstGeom>
        </p:spPr>
        <p:txBody>
          <a:bodyPr lIns="60511" tIns="60511" rIns="60511" bIns="60511">
            <a:spAutoFit/>
          </a:bodyPr>
          <a:lstStyle>
            <a:lvl1pPr marL="0" indent="0" defTabSz="695885">
              <a:lnSpc>
                <a:spcPct val="90000"/>
              </a:lnSpc>
              <a:spcBef>
                <a:spcPts val="0"/>
              </a:spcBef>
              <a:buSz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App Title</a:t>
            </a:r>
          </a:p>
        </p:txBody>
      </p:sp>
      <p:sp>
        <p:nvSpPr>
          <p:cNvPr id="488" name="Application Sub-title"/>
          <p:cNvSpPr txBox="1">
            <a:spLocks noGrp="1"/>
          </p:cNvSpPr>
          <p:nvPr>
            <p:ph type="body" sz="quarter" idx="16"/>
          </p:nvPr>
        </p:nvSpPr>
        <p:spPr>
          <a:xfrm>
            <a:off x="2550544" y="1891921"/>
            <a:ext cx="1746191" cy="349625"/>
          </a:xfrm>
          <a:prstGeom prst="rect">
            <a:avLst/>
          </a:prstGeom>
        </p:spPr>
        <p:txBody>
          <a:bodyPr wrap="none" lIns="60511" tIns="60511" rIns="60511" bIns="60511">
            <a:spAutoFit/>
          </a:bodyPr>
          <a:lstStyle>
            <a:lvl1pPr marL="0" indent="0">
              <a:lnSpc>
                <a:spcPct val="10000"/>
              </a:lnSpc>
              <a:spcBef>
                <a:spcPts val="0"/>
              </a:spcBef>
              <a:buSzTx/>
              <a:buNone/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Application Sub-title</a:t>
            </a:r>
          </a:p>
        </p:txBody>
      </p:sp>
      <p:sp>
        <p:nvSpPr>
          <p:cNvPr id="489" name="Rectangle"/>
          <p:cNvSpPr/>
          <p:nvPr/>
        </p:nvSpPr>
        <p:spPr>
          <a:xfrm>
            <a:off x="2427035" y="2407292"/>
            <a:ext cx="2805051" cy="10718943"/>
          </a:xfrm>
          <a:prstGeom prst="rect">
            <a:avLst/>
          </a:prstGeom>
          <a:solidFill>
            <a:srgbClr val="2D353C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4878178" y="9743974"/>
            <a:ext cx="353908" cy="263862"/>
            <a:chOff x="0" y="0"/>
            <a:chExt cx="353907" cy="263861"/>
          </a:xfrm>
        </p:grpSpPr>
        <p:sp>
          <p:nvSpPr>
            <p:cNvPr id="490" name="Shape"/>
            <p:cNvSpPr/>
            <p:nvPr/>
          </p:nvSpPr>
          <p:spPr>
            <a:xfrm>
              <a:off x="0" y="0"/>
              <a:ext cx="353908" cy="263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52" y="0"/>
                  </a:moveTo>
                  <a:lnTo>
                    <a:pt x="21600" y="0"/>
                  </a:lnTo>
                  <a:lnTo>
                    <a:pt x="21600" y="0"/>
                  </a:ln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4400"/>
                    <a:pt x="21600" y="18000"/>
                    <a:pt x="21600" y="21600"/>
                  </a:cubicBezTo>
                  <a:lnTo>
                    <a:pt x="21600" y="21600"/>
                  </a:lnTo>
                  <a:lnTo>
                    <a:pt x="8052" y="21600"/>
                  </a:lnTo>
                  <a:lnTo>
                    <a:pt x="8052" y="21600"/>
                  </a:lnTo>
                  <a:cubicBezTo>
                    <a:pt x="5829" y="21600"/>
                    <a:pt x="3816" y="20391"/>
                    <a:pt x="2358" y="18437"/>
                  </a:cubicBezTo>
                  <a:cubicBezTo>
                    <a:pt x="901" y="16482"/>
                    <a:pt x="0" y="13782"/>
                    <a:pt x="0" y="10800"/>
                  </a:cubicBezTo>
                  <a:lnTo>
                    <a:pt x="0" y="10800"/>
                  </a:lnTo>
                  <a:lnTo>
                    <a:pt x="0" y="10800"/>
                  </a:lnTo>
                  <a:cubicBezTo>
                    <a:pt x="0" y="7818"/>
                    <a:pt x="901" y="5118"/>
                    <a:pt x="2358" y="3163"/>
                  </a:cubicBezTo>
                  <a:cubicBezTo>
                    <a:pt x="3816" y="1209"/>
                    <a:pt x="5829" y="0"/>
                    <a:pt x="8052" y="0"/>
                  </a:cubicBezTo>
                  <a:lnTo>
                    <a:pt x="805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91" name="pasted-image.pdf" descr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573" y="76643"/>
              <a:ext cx="92562" cy="82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95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496" name="NYC DSS ITS_horz_white@4x.png" descr="NYC DSS ITS_horz_white@4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0473" y="1049671"/>
            <a:ext cx="1247482" cy="35796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Rectangle"/>
          <p:cNvSpPr/>
          <p:nvPr/>
        </p:nvSpPr>
        <p:spPr>
          <a:xfrm>
            <a:off x="2426210" y="3599799"/>
            <a:ext cx="2805052" cy="463573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Dashboard"/>
          <p:cNvSpPr txBox="1"/>
          <p:nvPr/>
        </p:nvSpPr>
        <p:spPr>
          <a:xfrm>
            <a:off x="2858539" y="2458636"/>
            <a:ext cx="1006062" cy="349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Dashboard</a:t>
            </a:r>
          </a:p>
        </p:txBody>
      </p:sp>
      <p:pic>
        <p:nvPicPr>
          <p:cNvPr id="499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3158" y="2544548"/>
            <a:ext cx="215901" cy="16964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Rectangle"/>
          <p:cNvSpPr/>
          <p:nvPr/>
        </p:nvSpPr>
        <p:spPr>
          <a:xfrm>
            <a:off x="2426210" y="4071864"/>
            <a:ext cx="2806701" cy="177308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 flipV="1">
            <a:off x="2674017" y="4104581"/>
            <a:ext cx="1" cy="1715103"/>
          </a:xfrm>
          <a:prstGeom prst="line">
            <a:avLst/>
          </a:prstGeom>
          <a:ln w="50800">
            <a:solidFill>
              <a:srgbClr val="53585F">
                <a:alpha val="39102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/>
          </a:p>
        </p:txBody>
      </p:sp>
      <p:sp>
        <p:nvSpPr>
          <p:cNvPr id="502" name="Active…"/>
          <p:cNvSpPr txBox="1"/>
          <p:nvPr/>
        </p:nvSpPr>
        <p:spPr>
          <a:xfrm>
            <a:off x="2871041" y="4189900"/>
            <a:ext cx="1772632" cy="162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>
            <a:spAutoFit/>
          </a:bodyPr>
          <a:lstStyle/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Active 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In Progress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Not Started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Schedule Inspection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Reports</a:t>
            </a:r>
          </a:p>
        </p:txBody>
      </p:sp>
      <p:sp>
        <p:nvSpPr>
          <p:cNvPr id="503" name="Circle"/>
          <p:cNvSpPr/>
          <p:nvPr/>
        </p:nvSpPr>
        <p:spPr>
          <a:xfrm>
            <a:off x="2632499" y="4322244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endParaRPr/>
          </a:p>
        </p:txBody>
      </p:sp>
      <p:sp>
        <p:nvSpPr>
          <p:cNvPr id="504" name="Circle"/>
          <p:cNvSpPr/>
          <p:nvPr/>
        </p:nvSpPr>
        <p:spPr>
          <a:xfrm>
            <a:off x="2630786" y="4656703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5" name="956"/>
          <p:cNvSpPr/>
          <p:nvPr/>
        </p:nvSpPr>
        <p:spPr>
          <a:xfrm>
            <a:off x="4561488" y="4562436"/>
            <a:ext cx="593573" cy="227242"/>
          </a:xfrm>
          <a:prstGeom prst="roundRect">
            <a:avLst>
              <a:gd name="adj" fmla="val 28537"/>
            </a:avLst>
          </a:prstGeom>
          <a:solidFill>
            <a:srgbClr val="E4A03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956</a:t>
            </a:r>
          </a:p>
        </p:txBody>
      </p:sp>
      <p:sp>
        <p:nvSpPr>
          <p:cNvPr id="506" name="3,642"/>
          <p:cNvSpPr/>
          <p:nvPr/>
        </p:nvSpPr>
        <p:spPr>
          <a:xfrm>
            <a:off x="4561488" y="4250141"/>
            <a:ext cx="593573" cy="227242"/>
          </a:xfrm>
          <a:prstGeom prst="roundRect">
            <a:avLst>
              <a:gd name="adj" fmla="val 28537"/>
            </a:avLst>
          </a:prstGeom>
          <a:solidFill>
            <a:srgbClr val="67A9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3,642</a:t>
            </a:r>
          </a:p>
        </p:txBody>
      </p:sp>
      <p:sp>
        <p:nvSpPr>
          <p:cNvPr id="507" name="Circle"/>
          <p:cNvSpPr/>
          <p:nvPr/>
        </p:nvSpPr>
        <p:spPr>
          <a:xfrm>
            <a:off x="2632499" y="4967538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Circle"/>
          <p:cNvSpPr/>
          <p:nvPr/>
        </p:nvSpPr>
        <p:spPr>
          <a:xfrm>
            <a:off x="2632499" y="5299047"/>
            <a:ext cx="83037" cy="83036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Dashboard"/>
          <p:cNvSpPr txBox="1"/>
          <p:nvPr/>
        </p:nvSpPr>
        <p:spPr>
          <a:xfrm>
            <a:off x="2858539" y="2458636"/>
            <a:ext cx="1006062" cy="349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Dashboard</a:t>
            </a:r>
          </a:p>
        </p:txBody>
      </p:sp>
      <p:pic>
        <p:nvPicPr>
          <p:cNvPr id="510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3158" y="2544548"/>
            <a:ext cx="215901" cy="1696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Group"/>
          <p:cNvGrpSpPr/>
          <p:nvPr/>
        </p:nvGrpSpPr>
        <p:grpSpPr>
          <a:xfrm>
            <a:off x="2558868" y="3198763"/>
            <a:ext cx="2596193" cy="349625"/>
            <a:chOff x="0" y="0"/>
            <a:chExt cx="2596192" cy="349623"/>
          </a:xfrm>
        </p:grpSpPr>
        <p:sp>
          <p:nvSpPr>
            <p:cNvPr id="511" name="Shelters"/>
            <p:cNvSpPr txBox="1"/>
            <p:nvPr/>
          </p:nvSpPr>
          <p:spPr>
            <a:xfrm>
              <a:off x="299670" y="0"/>
              <a:ext cx="782032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Shelters</a:t>
              </a:r>
            </a:p>
          </p:txBody>
        </p:sp>
        <p:sp>
          <p:nvSpPr>
            <p:cNvPr id="512" name="5.6K /433"/>
            <p:cNvSpPr/>
            <p:nvPr/>
          </p:nvSpPr>
          <p:spPr>
            <a:xfrm>
              <a:off x="1880579" y="61191"/>
              <a:ext cx="71561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>
                  <a:solidFill>
                    <a:srgbClr val="67A9AB"/>
                  </a:solidFill>
                </a:rPr>
                <a:t>5.6K</a:t>
              </a:r>
              <a:r>
                <a:t> /</a:t>
              </a:r>
              <a:r>
                <a:rPr>
                  <a:solidFill>
                    <a:srgbClr val="DC635E"/>
                  </a:solidFill>
                </a:rPr>
                <a:t>433</a:t>
              </a:r>
            </a:p>
          </p:txBody>
        </p:sp>
        <p:pic>
          <p:nvPicPr>
            <p:cNvPr id="513" name="pasted-image.pdf" descr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5911"/>
              <a:ext cx="284481" cy="17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5" name="Buildings"/>
          <p:cNvSpPr txBox="1"/>
          <p:nvPr/>
        </p:nvSpPr>
        <p:spPr>
          <a:xfrm>
            <a:off x="2858539" y="2798685"/>
            <a:ext cx="865469" cy="349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Buildings</a:t>
            </a:r>
          </a:p>
        </p:txBody>
      </p:sp>
      <p:pic>
        <p:nvPicPr>
          <p:cNvPr id="516" name="pasted-image.pdf" descr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82849" y="2857465"/>
            <a:ext cx="182338" cy="232065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3.7K / 763"/>
          <p:cNvSpPr/>
          <p:nvPr/>
        </p:nvSpPr>
        <p:spPr>
          <a:xfrm>
            <a:off x="4439447" y="2857465"/>
            <a:ext cx="715614" cy="227241"/>
          </a:xfrm>
          <a:prstGeom prst="roundRect">
            <a:avLst>
              <a:gd name="adj" fmla="val 28537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rgbClr val="67A9AB"/>
                </a:solidFill>
              </a:rPr>
              <a:t>3.7K</a:t>
            </a:r>
            <a:r>
              <a:t> / </a:t>
            </a:r>
            <a:r>
              <a:rPr>
                <a:solidFill>
                  <a:srgbClr val="DC635E"/>
                </a:solidFill>
              </a:rPr>
              <a:t>763</a:t>
            </a:r>
          </a:p>
        </p:txBody>
      </p:sp>
      <p:grpSp>
        <p:nvGrpSpPr>
          <p:cNvPr id="521" name="Group"/>
          <p:cNvGrpSpPr/>
          <p:nvPr/>
        </p:nvGrpSpPr>
        <p:grpSpPr>
          <a:xfrm>
            <a:off x="2555768" y="6465357"/>
            <a:ext cx="2588995" cy="349624"/>
            <a:chOff x="0" y="0"/>
            <a:chExt cx="2588994" cy="349623"/>
          </a:xfrm>
        </p:grpSpPr>
        <p:sp>
          <p:nvSpPr>
            <p:cNvPr id="518" name="Contacts"/>
            <p:cNvSpPr txBox="1"/>
            <p:nvPr/>
          </p:nvSpPr>
          <p:spPr>
            <a:xfrm>
              <a:off x="292118" y="0"/>
              <a:ext cx="831691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Contacts</a:t>
              </a:r>
            </a:p>
          </p:txBody>
        </p:sp>
        <p:sp>
          <p:nvSpPr>
            <p:cNvPr id="519" name="1,218"/>
            <p:cNvSpPr/>
            <p:nvPr/>
          </p:nvSpPr>
          <p:spPr>
            <a:xfrm>
              <a:off x="1995421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1,218</a:t>
              </a:r>
            </a:p>
          </p:txBody>
        </p:sp>
        <p:pic>
          <p:nvPicPr>
            <p:cNvPr id="520" name="pasted-image.pdf" descr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74058"/>
              <a:ext cx="215900" cy="201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5" name="Group"/>
          <p:cNvGrpSpPr/>
          <p:nvPr/>
        </p:nvGrpSpPr>
        <p:grpSpPr>
          <a:xfrm>
            <a:off x="2563726" y="5957581"/>
            <a:ext cx="2594229" cy="349625"/>
            <a:chOff x="0" y="0"/>
            <a:chExt cx="2594228" cy="349623"/>
          </a:xfrm>
        </p:grpSpPr>
        <p:sp>
          <p:nvSpPr>
            <p:cNvPr id="522" name="Violations"/>
            <p:cNvSpPr txBox="1"/>
            <p:nvPr/>
          </p:nvSpPr>
          <p:spPr>
            <a:xfrm>
              <a:off x="294813" y="0"/>
              <a:ext cx="922060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Violations</a:t>
              </a:r>
            </a:p>
          </p:txBody>
        </p:sp>
        <p:sp>
          <p:nvSpPr>
            <p:cNvPr id="523" name="7,534"/>
            <p:cNvSpPr/>
            <p:nvPr/>
          </p:nvSpPr>
          <p:spPr>
            <a:xfrm>
              <a:off x="2000655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7,534</a:t>
              </a:r>
            </a:p>
          </p:txBody>
        </p:sp>
        <p:pic>
          <p:nvPicPr>
            <p:cNvPr id="524" name="pasted-image.pdf" descr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66861"/>
              <a:ext cx="232770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" name="Group"/>
          <p:cNvGrpSpPr/>
          <p:nvPr/>
        </p:nvGrpSpPr>
        <p:grpSpPr>
          <a:xfrm>
            <a:off x="2558776" y="6912811"/>
            <a:ext cx="2596876" cy="349624"/>
            <a:chOff x="0" y="0"/>
            <a:chExt cx="2596874" cy="349623"/>
          </a:xfrm>
        </p:grpSpPr>
        <p:sp>
          <p:nvSpPr>
            <p:cNvPr id="526" name="Your Messages"/>
            <p:cNvSpPr txBox="1"/>
            <p:nvPr/>
          </p:nvSpPr>
          <p:spPr>
            <a:xfrm>
              <a:off x="299763" y="0"/>
              <a:ext cx="1314254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Your Messages</a:t>
              </a:r>
            </a:p>
          </p:txBody>
        </p:sp>
        <p:sp>
          <p:nvSpPr>
            <p:cNvPr id="527" name="30"/>
            <p:cNvSpPr/>
            <p:nvPr/>
          </p:nvSpPr>
          <p:spPr>
            <a:xfrm>
              <a:off x="2003302" y="61191"/>
              <a:ext cx="593573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30</a:t>
              </a:r>
            </a:p>
          </p:txBody>
        </p:sp>
        <p:pic>
          <p:nvPicPr>
            <p:cNvPr id="528" name="pasted-image.pdf" descr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89993"/>
              <a:ext cx="215900" cy="169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2" name="Group"/>
          <p:cNvGrpSpPr/>
          <p:nvPr/>
        </p:nvGrpSpPr>
        <p:grpSpPr>
          <a:xfrm>
            <a:off x="2592333" y="7406538"/>
            <a:ext cx="1396415" cy="349625"/>
            <a:chOff x="0" y="0"/>
            <a:chExt cx="1396413" cy="349623"/>
          </a:xfrm>
        </p:grpSpPr>
        <p:pic>
          <p:nvPicPr>
            <p:cNvPr id="530" name="pasted-image.pdf" descr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75803"/>
              <a:ext cx="215900" cy="198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App Settings"/>
            <p:cNvSpPr txBox="1"/>
            <p:nvPr/>
          </p:nvSpPr>
          <p:spPr>
            <a:xfrm>
              <a:off x="266205" y="0"/>
              <a:ext cx="1130209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App Settings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2592805" y="7885225"/>
            <a:ext cx="1125237" cy="349625"/>
            <a:chOff x="0" y="0"/>
            <a:chExt cx="1125236" cy="349623"/>
          </a:xfrm>
        </p:grpSpPr>
        <p:pic>
          <p:nvPicPr>
            <p:cNvPr id="533" name="pasted-image.pdf" descr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66861"/>
              <a:ext cx="215900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4" name="App Help"/>
            <p:cNvSpPr txBox="1"/>
            <p:nvPr/>
          </p:nvSpPr>
          <p:spPr>
            <a:xfrm>
              <a:off x="265734" y="0"/>
              <a:ext cx="859503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App Help</a:t>
              </a:r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2578788" y="3689078"/>
            <a:ext cx="2579050" cy="349625"/>
            <a:chOff x="0" y="0"/>
            <a:chExt cx="2579048" cy="349623"/>
          </a:xfrm>
        </p:grpSpPr>
        <p:sp>
          <p:nvSpPr>
            <p:cNvPr id="536" name="Inspections"/>
            <p:cNvSpPr txBox="1"/>
            <p:nvPr/>
          </p:nvSpPr>
          <p:spPr>
            <a:xfrm>
              <a:off x="279750" y="0"/>
              <a:ext cx="1045966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Inspections</a:t>
              </a:r>
            </a:p>
          </p:txBody>
        </p:sp>
        <p:pic>
          <p:nvPicPr>
            <p:cNvPr id="537" name="pasted-image.pdf" descr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92261"/>
              <a:ext cx="210127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5,054"/>
            <p:cNvSpPr/>
            <p:nvPr/>
          </p:nvSpPr>
          <p:spPr>
            <a:xfrm>
              <a:off x="1985475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5,054</a:t>
              </a:r>
            </a:p>
          </p:txBody>
        </p:sp>
      </p:grpSp>
      <p:grpSp>
        <p:nvGrpSpPr>
          <p:cNvPr id="543" name="Group"/>
          <p:cNvGrpSpPr/>
          <p:nvPr/>
        </p:nvGrpSpPr>
        <p:grpSpPr>
          <a:xfrm>
            <a:off x="2558868" y="3198763"/>
            <a:ext cx="2596193" cy="349625"/>
            <a:chOff x="0" y="0"/>
            <a:chExt cx="2596192" cy="349623"/>
          </a:xfrm>
        </p:grpSpPr>
        <p:sp>
          <p:nvSpPr>
            <p:cNvPr id="540" name="Shelters"/>
            <p:cNvSpPr txBox="1"/>
            <p:nvPr/>
          </p:nvSpPr>
          <p:spPr>
            <a:xfrm>
              <a:off x="299670" y="0"/>
              <a:ext cx="782032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Shelters</a:t>
              </a:r>
            </a:p>
          </p:txBody>
        </p:sp>
        <p:sp>
          <p:nvSpPr>
            <p:cNvPr id="541" name="5.6K /433"/>
            <p:cNvSpPr/>
            <p:nvPr/>
          </p:nvSpPr>
          <p:spPr>
            <a:xfrm>
              <a:off x="1880579" y="61191"/>
              <a:ext cx="71561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>
                  <a:solidFill>
                    <a:srgbClr val="67A9AB"/>
                  </a:solidFill>
                </a:rPr>
                <a:t>5.6K</a:t>
              </a:r>
              <a:r>
                <a:t> /</a:t>
              </a:r>
              <a:r>
                <a:rPr>
                  <a:solidFill>
                    <a:srgbClr val="DC635E"/>
                  </a:solidFill>
                </a:rPr>
                <a:t>433</a:t>
              </a:r>
            </a:p>
          </p:txBody>
        </p:sp>
        <p:pic>
          <p:nvPicPr>
            <p:cNvPr id="542" name="pasted-image.pdf" descr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5911"/>
              <a:ext cx="284481" cy="17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4" name="Circle"/>
          <p:cNvSpPr/>
          <p:nvPr/>
        </p:nvSpPr>
        <p:spPr>
          <a:xfrm>
            <a:off x="2632499" y="5606035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456"/>
          <p:cNvSpPr/>
          <p:nvPr/>
        </p:nvSpPr>
        <p:spPr>
          <a:xfrm>
            <a:off x="4561488" y="4891171"/>
            <a:ext cx="593574" cy="227242"/>
          </a:xfrm>
          <a:prstGeom prst="roundRect">
            <a:avLst>
              <a:gd name="adj" fmla="val 28537"/>
            </a:avLst>
          </a:prstGeom>
          <a:solidFill>
            <a:srgbClr val="DC63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456</a:t>
            </a:r>
          </a:p>
        </p:txBody>
      </p:sp>
      <p:sp>
        <p:nvSpPr>
          <p:cNvPr id="546" name="Inspections"/>
          <p:cNvSpPr txBox="1"/>
          <p:nvPr/>
        </p:nvSpPr>
        <p:spPr>
          <a:xfrm>
            <a:off x="5313454" y="1630645"/>
            <a:ext cx="1603667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2300">
                <a:solidFill>
                  <a:srgbClr val="53585F"/>
                </a:solidFill>
                <a:latin typeface="SF UI Display Regular"/>
                <a:ea typeface="SF UI Display Regular"/>
                <a:cs typeface="SF UI Display Regular"/>
                <a:sym typeface="SF UI Display Regular"/>
              </a:defRPr>
            </a:lvl1pPr>
          </a:lstStyle>
          <a:p>
            <a:r>
              <a:t>Inspections</a:t>
            </a:r>
          </a:p>
        </p:txBody>
      </p:sp>
      <p:sp>
        <p:nvSpPr>
          <p:cNvPr id="547" name="Dashboard     /   Inspections"/>
          <p:cNvSpPr txBox="1"/>
          <p:nvPr/>
        </p:nvSpPr>
        <p:spPr>
          <a:xfrm>
            <a:off x="18080482" y="1694145"/>
            <a:ext cx="2287929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13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u="sng"/>
              <a:t>Dashboard </a:t>
            </a:r>
            <a:r>
              <a:t>    /   Inspections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5487844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9" name="Rounded Rectangle"/>
          <p:cNvSpPr/>
          <p:nvPr/>
        </p:nvSpPr>
        <p:spPr>
          <a:xfrm>
            <a:off x="8491508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0" name="Rounded Rectangle"/>
          <p:cNvSpPr/>
          <p:nvPr/>
        </p:nvSpPr>
        <p:spPr>
          <a:xfrm>
            <a:off x="11495172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1" name="Rounded Rectangle"/>
          <p:cNvSpPr/>
          <p:nvPr/>
        </p:nvSpPr>
        <p:spPr>
          <a:xfrm>
            <a:off x="14498837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Rounded Rectangle"/>
          <p:cNvSpPr/>
          <p:nvPr/>
        </p:nvSpPr>
        <p:spPr>
          <a:xfrm>
            <a:off x="17502499" y="2230879"/>
            <a:ext cx="2904222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Brooklyn"/>
          <p:cNvSpPr txBox="1"/>
          <p:nvPr/>
        </p:nvSpPr>
        <p:spPr>
          <a:xfrm>
            <a:off x="5496599" y="2230378"/>
            <a:ext cx="760604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Brooklyn </a:t>
            </a:r>
          </a:p>
        </p:txBody>
      </p:sp>
      <p:sp>
        <p:nvSpPr>
          <p:cNvPr id="554" name="Bronx"/>
          <p:cNvSpPr txBox="1"/>
          <p:nvPr/>
        </p:nvSpPr>
        <p:spPr>
          <a:xfrm>
            <a:off x="8493283" y="2223095"/>
            <a:ext cx="529718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Bronx</a:t>
            </a:r>
          </a:p>
        </p:txBody>
      </p:sp>
      <p:sp>
        <p:nvSpPr>
          <p:cNvPr id="555" name="Manhattan"/>
          <p:cNvSpPr txBox="1"/>
          <p:nvPr/>
        </p:nvSpPr>
        <p:spPr>
          <a:xfrm>
            <a:off x="11504856" y="2235795"/>
            <a:ext cx="849606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Manhattan</a:t>
            </a:r>
          </a:p>
        </p:txBody>
      </p:sp>
      <p:sp>
        <p:nvSpPr>
          <p:cNvPr id="556" name="Staten Island"/>
          <p:cNvSpPr txBox="1"/>
          <p:nvPr/>
        </p:nvSpPr>
        <p:spPr>
          <a:xfrm>
            <a:off x="14506508" y="2223095"/>
            <a:ext cx="990728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Staten Island</a:t>
            </a:r>
          </a:p>
        </p:txBody>
      </p:sp>
      <p:sp>
        <p:nvSpPr>
          <p:cNvPr id="557" name="Queens"/>
          <p:cNvSpPr txBox="1"/>
          <p:nvPr/>
        </p:nvSpPr>
        <p:spPr>
          <a:xfrm>
            <a:off x="17502499" y="2223095"/>
            <a:ext cx="637312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Queens</a:t>
            </a:r>
          </a:p>
        </p:txBody>
      </p:sp>
      <p:pic>
        <p:nvPicPr>
          <p:cNvPr id="558" name="pasted-image.tiff" descr="pasted-image.tiff"/>
          <p:cNvPicPr>
            <a:picLocks noChangeAspect="1"/>
          </p:cNvPicPr>
          <p:nvPr/>
        </p:nvPicPr>
        <p:blipFill>
          <a:blip r:embed="rId16">
            <a:alphaModFix amt="54216"/>
            <a:extLst/>
          </a:blip>
          <a:stretch>
            <a:fillRect/>
          </a:stretch>
        </p:blipFill>
        <p:spPr>
          <a:xfrm>
            <a:off x="7206481" y="2592247"/>
            <a:ext cx="948584" cy="1024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pasted-image.tiff" descr="pasted-image.tiff"/>
          <p:cNvPicPr>
            <a:picLocks noChangeAspect="1"/>
          </p:cNvPicPr>
          <p:nvPr/>
        </p:nvPicPr>
        <p:blipFill>
          <a:blip r:embed="rId17">
            <a:alphaModFix amt="54216"/>
            <a:extLst/>
          </a:blip>
          <a:stretch>
            <a:fillRect/>
          </a:stretch>
        </p:blipFill>
        <p:spPr>
          <a:xfrm>
            <a:off x="19330970" y="2511826"/>
            <a:ext cx="948584" cy="1231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asted-image.tiff" descr="pasted-image.tiff"/>
          <p:cNvPicPr>
            <a:picLocks noChangeAspect="1"/>
          </p:cNvPicPr>
          <p:nvPr/>
        </p:nvPicPr>
        <p:blipFill>
          <a:blip r:embed="rId18">
            <a:alphaModFix amt="10433"/>
            <a:extLst/>
          </a:blip>
          <a:stretch>
            <a:fillRect/>
          </a:stretch>
        </p:blipFill>
        <p:spPr>
          <a:xfrm>
            <a:off x="10186054" y="2551920"/>
            <a:ext cx="1145544" cy="1151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asted-image.tiff" descr="pasted-image.tiff"/>
          <p:cNvPicPr>
            <a:picLocks noChangeAspect="1"/>
          </p:cNvPicPr>
          <p:nvPr/>
        </p:nvPicPr>
        <p:blipFill>
          <a:blip r:embed="rId19">
            <a:alphaModFix amt="54216"/>
            <a:extLst/>
          </a:blip>
          <a:stretch>
            <a:fillRect/>
          </a:stretch>
        </p:blipFill>
        <p:spPr>
          <a:xfrm>
            <a:off x="13553879" y="2446807"/>
            <a:ext cx="615278" cy="136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asted-image.tiff" descr="pasted-image.tiff"/>
          <p:cNvPicPr>
            <a:picLocks noChangeAspect="1"/>
          </p:cNvPicPr>
          <p:nvPr/>
        </p:nvPicPr>
        <p:blipFill>
          <a:blip r:embed="rId20">
            <a:alphaModFix amt="54216"/>
            <a:extLst/>
          </a:blip>
          <a:stretch>
            <a:fillRect/>
          </a:stretch>
        </p:blipFill>
        <p:spPr>
          <a:xfrm>
            <a:off x="16244842" y="2635774"/>
            <a:ext cx="1010445" cy="98408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3" name="Table"/>
          <p:cNvGraphicFramePr/>
          <p:nvPr/>
        </p:nvGraphicFramePr>
        <p:xfrm>
          <a:off x="5522314" y="2589922"/>
          <a:ext cx="14893880" cy="239120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01225"/>
                <a:gridCol w="889007"/>
                <a:gridCol w="416324"/>
                <a:gridCol w="353568"/>
                <a:gridCol w="382217"/>
                <a:gridCol w="1027498"/>
                <a:gridCol w="901927"/>
                <a:gridCol w="372440"/>
                <a:gridCol w="322732"/>
                <a:gridCol w="413265"/>
                <a:gridCol w="976286"/>
                <a:gridCol w="846775"/>
                <a:gridCol w="404106"/>
                <a:gridCol w="385255"/>
                <a:gridCol w="396615"/>
                <a:gridCol w="967084"/>
                <a:gridCol w="851932"/>
                <a:gridCol w="392906"/>
                <a:gridCol w="387300"/>
                <a:gridCol w="372913"/>
                <a:gridCol w="951706"/>
                <a:gridCol w="842605"/>
                <a:gridCol w="364747"/>
                <a:gridCol w="364747"/>
                <a:gridCol w="408700"/>
              </a:tblGrid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767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631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431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790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239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213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175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212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117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98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114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89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43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4" name="Active"/>
          <p:cNvSpPr txBox="1"/>
          <p:nvPr/>
        </p:nvSpPr>
        <p:spPr>
          <a:xfrm>
            <a:off x="5570213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65" name="In Progress"/>
          <p:cNvSpPr txBox="1"/>
          <p:nvPr/>
        </p:nvSpPr>
        <p:spPr>
          <a:xfrm>
            <a:off x="5570213" y="3071352"/>
            <a:ext cx="68501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66" name="Not Started"/>
          <p:cNvSpPr txBox="1"/>
          <p:nvPr/>
        </p:nvSpPr>
        <p:spPr>
          <a:xfrm>
            <a:off x="5570213" y="3630552"/>
            <a:ext cx="70547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67" name="Active"/>
          <p:cNvSpPr txBox="1"/>
          <p:nvPr/>
        </p:nvSpPr>
        <p:spPr>
          <a:xfrm>
            <a:off x="8494593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68" name="In Progress"/>
          <p:cNvSpPr txBox="1"/>
          <p:nvPr/>
        </p:nvSpPr>
        <p:spPr>
          <a:xfrm>
            <a:off x="8494593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69" name="Not Started"/>
          <p:cNvSpPr txBox="1"/>
          <p:nvPr/>
        </p:nvSpPr>
        <p:spPr>
          <a:xfrm>
            <a:off x="8494593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0" name="Active"/>
          <p:cNvSpPr txBox="1"/>
          <p:nvPr/>
        </p:nvSpPr>
        <p:spPr>
          <a:xfrm>
            <a:off x="11536356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1" name="In Progress"/>
          <p:cNvSpPr txBox="1"/>
          <p:nvPr/>
        </p:nvSpPr>
        <p:spPr>
          <a:xfrm>
            <a:off x="11536356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2" name="Not Started"/>
          <p:cNvSpPr txBox="1"/>
          <p:nvPr/>
        </p:nvSpPr>
        <p:spPr>
          <a:xfrm>
            <a:off x="11536356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3" name="Active"/>
          <p:cNvSpPr txBox="1"/>
          <p:nvPr/>
        </p:nvSpPr>
        <p:spPr>
          <a:xfrm>
            <a:off x="14519428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4" name="In Progress"/>
          <p:cNvSpPr txBox="1"/>
          <p:nvPr/>
        </p:nvSpPr>
        <p:spPr>
          <a:xfrm>
            <a:off x="14519428" y="3071352"/>
            <a:ext cx="68501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5" name="Not Started"/>
          <p:cNvSpPr txBox="1"/>
          <p:nvPr/>
        </p:nvSpPr>
        <p:spPr>
          <a:xfrm>
            <a:off x="14519428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6" name="Active"/>
          <p:cNvSpPr txBox="1"/>
          <p:nvPr/>
        </p:nvSpPr>
        <p:spPr>
          <a:xfrm>
            <a:off x="17502209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7" name="In Progress"/>
          <p:cNvSpPr txBox="1"/>
          <p:nvPr/>
        </p:nvSpPr>
        <p:spPr>
          <a:xfrm>
            <a:off x="17502209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8" name="Not Started"/>
          <p:cNvSpPr txBox="1"/>
          <p:nvPr/>
        </p:nvSpPr>
        <p:spPr>
          <a:xfrm>
            <a:off x="17502209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9" name="Rounded Rectangle"/>
          <p:cNvSpPr/>
          <p:nvPr/>
        </p:nvSpPr>
        <p:spPr>
          <a:xfrm>
            <a:off x="5490627" y="4467367"/>
            <a:ext cx="14925417" cy="504014"/>
          </a:xfrm>
          <a:prstGeom prst="roundRect">
            <a:avLst>
              <a:gd name="adj" fmla="val 988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89" name="Group"/>
          <p:cNvGrpSpPr/>
          <p:nvPr/>
        </p:nvGrpSpPr>
        <p:grpSpPr>
          <a:xfrm>
            <a:off x="19446955" y="4597408"/>
            <a:ext cx="886356" cy="221699"/>
            <a:chOff x="0" y="0"/>
            <a:chExt cx="886355" cy="221698"/>
          </a:xfrm>
        </p:grpSpPr>
        <p:grpSp>
          <p:nvGrpSpPr>
            <p:cNvPr id="582" name="Group"/>
            <p:cNvGrpSpPr/>
            <p:nvPr/>
          </p:nvGrpSpPr>
          <p:grpSpPr>
            <a:xfrm>
              <a:off x="0" y="0"/>
              <a:ext cx="228600" cy="221699"/>
              <a:chOff x="0" y="0"/>
              <a:chExt cx="228599" cy="221698"/>
            </a:xfrm>
          </p:grpSpPr>
          <p:sp>
            <p:nvSpPr>
              <p:cNvPr id="580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DCDEE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1" name="pasted-image.pdf" descr="pasted-image.pdf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60988" y="57537"/>
                <a:ext cx="106624" cy="1066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5" name="Group"/>
            <p:cNvGrpSpPr/>
            <p:nvPr/>
          </p:nvGrpSpPr>
          <p:grpSpPr>
            <a:xfrm>
              <a:off x="325037" y="0"/>
              <a:ext cx="228601" cy="221699"/>
              <a:chOff x="0" y="0"/>
              <a:chExt cx="228599" cy="221698"/>
            </a:xfrm>
          </p:grpSpPr>
          <p:sp>
            <p:nvSpPr>
              <p:cNvPr id="583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4CADA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4" name="pasted-image.pdf" descr="pasted-image.pdf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52868" y="49419"/>
                <a:ext cx="122863" cy="122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" name="Group"/>
            <p:cNvGrpSpPr/>
            <p:nvPr/>
          </p:nvGrpSpPr>
          <p:grpSpPr>
            <a:xfrm>
              <a:off x="657755" y="0"/>
              <a:ext cx="228601" cy="221699"/>
              <a:chOff x="0" y="0"/>
              <a:chExt cx="228599" cy="221698"/>
            </a:xfrm>
          </p:grpSpPr>
          <p:sp>
            <p:nvSpPr>
              <p:cNvPr id="586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EF9C1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7" name="pasted-image.pdf" descr="pasted-image.pdf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63500" y="96994"/>
                <a:ext cx="101600" cy="277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90" name="Inspections"/>
          <p:cNvSpPr txBox="1"/>
          <p:nvPr/>
        </p:nvSpPr>
        <p:spPr>
          <a:xfrm>
            <a:off x="5781241" y="4517632"/>
            <a:ext cx="291146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defRPr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Inspections</a:t>
            </a:r>
          </a:p>
        </p:txBody>
      </p:sp>
      <p:sp>
        <p:nvSpPr>
          <p:cNvPr id="591" name="Shape"/>
          <p:cNvSpPr/>
          <p:nvPr/>
        </p:nvSpPr>
        <p:spPr>
          <a:xfrm>
            <a:off x="5498361" y="4948854"/>
            <a:ext cx="14912706" cy="6055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4" y="13"/>
                </a:moveTo>
                <a:lnTo>
                  <a:pt x="21600" y="21247"/>
                </a:lnTo>
                <a:cubicBezTo>
                  <a:pt x="21600" y="21298"/>
                  <a:pt x="21600" y="21336"/>
                  <a:pt x="21599" y="21368"/>
                </a:cubicBezTo>
                <a:cubicBezTo>
                  <a:pt x="21598" y="21400"/>
                  <a:pt x="21597" y="21427"/>
                  <a:pt x="21593" y="21454"/>
                </a:cubicBezTo>
                <a:cubicBezTo>
                  <a:pt x="21589" y="21484"/>
                  <a:pt x="21582" y="21510"/>
                  <a:pt x="21574" y="21533"/>
                </a:cubicBezTo>
                <a:cubicBezTo>
                  <a:pt x="21565" y="21555"/>
                  <a:pt x="21554" y="21572"/>
                  <a:pt x="21543" y="21583"/>
                </a:cubicBezTo>
                <a:cubicBezTo>
                  <a:pt x="21532" y="21591"/>
                  <a:pt x="21522" y="21596"/>
                  <a:pt x="21509" y="21598"/>
                </a:cubicBezTo>
                <a:cubicBezTo>
                  <a:pt x="21496" y="21600"/>
                  <a:pt x="21481" y="21600"/>
                  <a:pt x="21461" y="21600"/>
                </a:cubicBezTo>
                <a:lnTo>
                  <a:pt x="144" y="21588"/>
                </a:lnTo>
                <a:cubicBezTo>
                  <a:pt x="124" y="21588"/>
                  <a:pt x="109" y="21588"/>
                  <a:pt x="97" y="21586"/>
                </a:cubicBezTo>
                <a:cubicBezTo>
                  <a:pt x="84" y="21584"/>
                  <a:pt x="74" y="21580"/>
                  <a:pt x="63" y="21571"/>
                </a:cubicBezTo>
                <a:cubicBezTo>
                  <a:pt x="51" y="21560"/>
                  <a:pt x="41" y="21543"/>
                  <a:pt x="32" y="21521"/>
                </a:cubicBezTo>
                <a:cubicBezTo>
                  <a:pt x="23" y="21499"/>
                  <a:pt x="17" y="21472"/>
                  <a:pt x="12" y="21443"/>
                </a:cubicBezTo>
                <a:cubicBezTo>
                  <a:pt x="9" y="21415"/>
                  <a:pt x="7" y="21389"/>
                  <a:pt x="7" y="21356"/>
                </a:cubicBezTo>
                <a:cubicBezTo>
                  <a:pt x="6" y="21324"/>
                  <a:pt x="6" y="21285"/>
                  <a:pt x="6" y="21234"/>
                </a:cubicBezTo>
                <a:lnTo>
                  <a:pt x="0" y="0"/>
                </a:lnTo>
                <a:lnTo>
                  <a:pt x="21594" y="13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lnSpc>
                <a:spcPct val="10000"/>
              </a:lnSpc>
              <a:defRPr sz="1100"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592" name="Table"/>
          <p:cNvGraphicFramePr/>
          <p:nvPr/>
        </p:nvGraphicFramePr>
        <p:xfrm>
          <a:off x="5567225" y="5620611"/>
          <a:ext cx="14610663" cy="46626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8049"/>
                <a:gridCol w="705714"/>
                <a:gridCol w="509798"/>
                <a:gridCol w="1049642"/>
                <a:gridCol w="844421"/>
                <a:gridCol w="657183"/>
                <a:gridCol w="499280"/>
                <a:gridCol w="1547178"/>
                <a:gridCol w="810567"/>
                <a:gridCol w="453256"/>
                <a:gridCol w="544490"/>
                <a:gridCol w="537130"/>
                <a:gridCol w="1077637"/>
                <a:gridCol w="1236298"/>
                <a:gridCol w="556925"/>
                <a:gridCol w="833896"/>
                <a:gridCol w="995655"/>
                <a:gridCol w="1413544"/>
              </a:tblGrid>
              <a:tr h="419100">
                <a:tc>
                  <a:txBody>
                    <a:bodyPr/>
                    <a:lstStyle/>
                    <a:p>
                      <a:pPr algn="l" defTabSz="584200">
                        <a:defRPr sz="1400" b="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Bin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Borough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Building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Unit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Wing/Floor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Room/Bed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Contact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Status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Assgn.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Creation DT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Inspection DT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1000" b="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06-000268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35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Staten Island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Westend Men’s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Luke Skywalker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06-000269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35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Staten Island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Westend Men’s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Luke Skywalker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Outreach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Han Solo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103559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36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2C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06-000212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501B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103562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Manhattan Outreach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Leonard McCoy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55 W 73rd Steet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Queens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Women’s Shelter Of Queens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Home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102C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Montgomery Scott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215 W 84th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Chuey Chubacca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215 W 84th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4F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Chuey Chubacca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  <p:sp>
        <p:nvSpPr>
          <p:cNvPr id="593" name="Showing 1 to 10 of 5,054 entries"/>
          <p:cNvSpPr txBox="1"/>
          <p:nvPr/>
        </p:nvSpPr>
        <p:spPr>
          <a:xfrm>
            <a:off x="5782184" y="10484869"/>
            <a:ext cx="2681065" cy="34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584200">
              <a:defRPr sz="1400">
                <a:solidFill>
                  <a:srgbClr val="858C98"/>
                </a:solidFill>
                <a:latin typeface="SF UI Display Regular"/>
                <a:ea typeface="SF UI Display Regular"/>
                <a:cs typeface="SF UI Display Regular"/>
                <a:sym typeface="SF UI Display Regular"/>
              </a:defRPr>
            </a:pPr>
            <a:r>
              <a:t>Showing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1</a:t>
            </a:r>
            <a:r>
              <a:t> to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10</a:t>
            </a:r>
            <a:r>
              <a:t> of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5,054 </a:t>
            </a:r>
            <a:r>
              <a:t>entries</a:t>
            </a:r>
          </a:p>
        </p:txBody>
      </p:sp>
      <p:sp>
        <p:nvSpPr>
          <p:cNvPr id="594" name="Rounded Rectangle"/>
          <p:cNvSpPr/>
          <p:nvPr/>
        </p:nvSpPr>
        <p:spPr>
          <a:xfrm rot="5400000">
            <a:off x="19633911" y="6738272"/>
            <a:ext cx="1270001" cy="889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595" name="Rounded Rectangle"/>
          <p:cNvSpPr/>
          <p:nvPr/>
        </p:nvSpPr>
        <p:spPr>
          <a:xfrm>
            <a:off x="6004878" y="5059128"/>
            <a:ext cx="847651" cy="381001"/>
          </a:xfrm>
          <a:prstGeom prst="roundRect">
            <a:avLst>
              <a:gd name="adj" fmla="val 13442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/>
            </a:pPr>
            <a:endParaRPr/>
          </a:p>
        </p:txBody>
      </p:sp>
      <p:sp>
        <p:nvSpPr>
          <p:cNvPr id="596" name="Show"/>
          <p:cNvSpPr txBox="1"/>
          <p:nvPr/>
        </p:nvSpPr>
        <p:spPr>
          <a:xfrm>
            <a:off x="5457928" y="5076590"/>
            <a:ext cx="569673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Show</a:t>
            </a:r>
          </a:p>
        </p:txBody>
      </p:sp>
      <p:sp>
        <p:nvSpPr>
          <p:cNvPr id="597" name="entries"/>
          <p:cNvSpPr txBox="1"/>
          <p:nvPr/>
        </p:nvSpPr>
        <p:spPr>
          <a:xfrm>
            <a:off x="6838429" y="5063890"/>
            <a:ext cx="669240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entries</a:t>
            </a:r>
          </a:p>
        </p:txBody>
      </p:sp>
      <p:grpSp>
        <p:nvGrpSpPr>
          <p:cNvPr id="600" name="Group"/>
          <p:cNvGrpSpPr/>
          <p:nvPr/>
        </p:nvGrpSpPr>
        <p:grpSpPr>
          <a:xfrm>
            <a:off x="6643231" y="5154420"/>
            <a:ext cx="152401" cy="190417"/>
            <a:chOff x="0" y="0"/>
            <a:chExt cx="152400" cy="190415"/>
          </a:xfrm>
        </p:grpSpPr>
        <p:pic>
          <p:nvPicPr>
            <p:cNvPr id="598" name="pasted-image.pdf" descr="pasted-image.pdf"/>
            <p:cNvPicPr>
              <a:picLocks noChangeAspect="1"/>
            </p:cNvPicPr>
            <p:nvPr/>
          </p:nvPicPr>
          <p:blipFill>
            <a:blip r:embed="rId24">
              <a:alphaModFix amt="51955"/>
              <a:extLst/>
            </a:blip>
            <a:stretch>
              <a:fillRect/>
            </a:stretch>
          </p:blipFill>
          <p:spPr>
            <a:xfrm rot="5400000">
              <a:off x="33337" y="-33338"/>
              <a:ext cx="85726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pasted-image.pdf" descr="pasted-image.pdf"/>
            <p:cNvPicPr>
              <a:picLocks noChangeAspect="1"/>
            </p:cNvPicPr>
            <p:nvPr/>
          </p:nvPicPr>
          <p:blipFill>
            <a:blip r:embed="rId24">
              <a:alphaModFix amt="51955"/>
              <a:extLst/>
            </a:blip>
            <a:stretch>
              <a:fillRect/>
            </a:stretch>
          </p:blipFill>
          <p:spPr>
            <a:xfrm rot="16200000">
              <a:off x="33337" y="71353"/>
              <a:ext cx="85726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1" name="10"/>
          <p:cNvSpPr txBox="1"/>
          <p:nvPr/>
        </p:nvSpPr>
        <p:spPr>
          <a:xfrm>
            <a:off x="6169262" y="5062529"/>
            <a:ext cx="332309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10</a:t>
            </a:r>
          </a:p>
        </p:txBody>
      </p:sp>
      <p:grpSp>
        <p:nvGrpSpPr>
          <p:cNvPr id="606" name="Group"/>
          <p:cNvGrpSpPr/>
          <p:nvPr/>
        </p:nvGrpSpPr>
        <p:grpSpPr>
          <a:xfrm>
            <a:off x="18802077" y="6079869"/>
            <a:ext cx="1302073" cy="335832"/>
            <a:chOff x="0" y="0"/>
            <a:chExt cx="1302072" cy="335830"/>
          </a:xfrm>
        </p:grpSpPr>
        <p:grpSp>
          <p:nvGrpSpPr>
            <p:cNvPr id="604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02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03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5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pic>
        <p:nvPicPr>
          <p:cNvPr id="607" name="pasted-image.pdf" descr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76333" y="4616971"/>
            <a:ext cx="210128" cy="165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2" name="Group"/>
          <p:cNvGrpSpPr/>
          <p:nvPr/>
        </p:nvGrpSpPr>
        <p:grpSpPr>
          <a:xfrm>
            <a:off x="18802077" y="6500492"/>
            <a:ext cx="1302073" cy="335832"/>
            <a:chOff x="0" y="0"/>
            <a:chExt cx="1302072" cy="335830"/>
          </a:xfrm>
        </p:grpSpPr>
        <p:grpSp>
          <p:nvGrpSpPr>
            <p:cNvPr id="61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0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0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17" name="Group"/>
          <p:cNvGrpSpPr/>
          <p:nvPr/>
        </p:nvGrpSpPr>
        <p:grpSpPr>
          <a:xfrm>
            <a:off x="18802077" y="6919492"/>
            <a:ext cx="1302073" cy="335832"/>
            <a:chOff x="0" y="0"/>
            <a:chExt cx="1302072" cy="335830"/>
          </a:xfrm>
        </p:grpSpPr>
        <p:grpSp>
          <p:nvGrpSpPr>
            <p:cNvPr id="61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1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1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18802077" y="7353720"/>
            <a:ext cx="1302073" cy="335832"/>
            <a:chOff x="0" y="0"/>
            <a:chExt cx="1302072" cy="335830"/>
          </a:xfrm>
        </p:grpSpPr>
        <p:grpSp>
          <p:nvGrpSpPr>
            <p:cNvPr id="62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1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1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27" name="Group"/>
          <p:cNvGrpSpPr/>
          <p:nvPr/>
        </p:nvGrpSpPr>
        <p:grpSpPr>
          <a:xfrm>
            <a:off x="18802077" y="7762383"/>
            <a:ext cx="1302073" cy="335832"/>
            <a:chOff x="0" y="0"/>
            <a:chExt cx="1302072" cy="335830"/>
          </a:xfrm>
        </p:grpSpPr>
        <p:grpSp>
          <p:nvGrpSpPr>
            <p:cNvPr id="62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2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2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32" name="Group"/>
          <p:cNvGrpSpPr/>
          <p:nvPr/>
        </p:nvGrpSpPr>
        <p:grpSpPr>
          <a:xfrm>
            <a:off x="18802077" y="8184789"/>
            <a:ext cx="1302073" cy="335832"/>
            <a:chOff x="0" y="0"/>
            <a:chExt cx="1302072" cy="335830"/>
          </a:xfrm>
        </p:grpSpPr>
        <p:grpSp>
          <p:nvGrpSpPr>
            <p:cNvPr id="63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2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2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3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18802077" y="8618563"/>
            <a:ext cx="1302073" cy="335832"/>
            <a:chOff x="0" y="0"/>
            <a:chExt cx="1302072" cy="335830"/>
          </a:xfrm>
        </p:grpSpPr>
        <p:grpSp>
          <p:nvGrpSpPr>
            <p:cNvPr id="63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3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3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3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42" name="Group"/>
          <p:cNvGrpSpPr/>
          <p:nvPr/>
        </p:nvGrpSpPr>
        <p:grpSpPr>
          <a:xfrm>
            <a:off x="18802077" y="9052225"/>
            <a:ext cx="1302073" cy="335832"/>
            <a:chOff x="0" y="0"/>
            <a:chExt cx="1302072" cy="335830"/>
          </a:xfrm>
        </p:grpSpPr>
        <p:grpSp>
          <p:nvGrpSpPr>
            <p:cNvPr id="64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3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3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47" name="Group"/>
          <p:cNvGrpSpPr/>
          <p:nvPr/>
        </p:nvGrpSpPr>
        <p:grpSpPr>
          <a:xfrm>
            <a:off x="18802077" y="9471477"/>
            <a:ext cx="1302073" cy="335832"/>
            <a:chOff x="0" y="0"/>
            <a:chExt cx="1302072" cy="335830"/>
          </a:xfrm>
        </p:grpSpPr>
        <p:grpSp>
          <p:nvGrpSpPr>
            <p:cNvPr id="64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4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4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18802077" y="9906414"/>
            <a:ext cx="1302073" cy="335832"/>
            <a:chOff x="0" y="0"/>
            <a:chExt cx="1302072" cy="335830"/>
          </a:xfrm>
        </p:grpSpPr>
        <p:grpSp>
          <p:nvGrpSpPr>
            <p:cNvPr id="65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4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4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pic>
        <p:nvPicPr>
          <p:cNvPr id="653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4571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0319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8701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5305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0385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1575471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375571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85024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402082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94992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499467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23641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809967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764213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861002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Active"/>
          <p:cNvSpPr/>
          <p:nvPr/>
        </p:nvSpPr>
        <p:spPr>
          <a:xfrm>
            <a:off x="15248652" y="6156044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69" name="In Progress"/>
          <p:cNvSpPr/>
          <p:nvPr/>
        </p:nvSpPr>
        <p:spPr>
          <a:xfrm>
            <a:off x="15248652" y="7438897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EE9C1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In Progress</a:t>
            </a:r>
          </a:p>
        </p:txBody>
      </p:sp>
      <p:sp>
        <p:nvSpPr>
          <p:cNvPr id="670" name="Not Started"/>
          <p:cNvSpPr/>
          <p:nvPr/>
        </p:nvSpPr>
        <p:spPr>
          <a:xfrm>
            <a:off x="15248652" y="9130080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FA5B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Not Started</a:t>
            </a:r>
          </a:p>
        </p:txBody>
      </p:sp>
      <p:sp>
        <p:nvSpPr>
          <p:cNvPr id="671" name="Not Started"/>
          <p:cNvSpPr/>
          <p:nvPr/>
        </p:nvSpPr>
        <p:spPr>
          <a:xfrm>
            <a:off x="15248652" y="9534329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FA5B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Not Started</a:t>
            </a:r>
          </a:p>
        </p:txBody>
      </p:sp>
      <p:sp>
        <p:nvSpPr>
          <p:cNvPr id="672" name="In Progress"/>
          <p:cNvSpPr/>
          <p:nvPr/>
        </p:nvSpPr>
        <p:spPr>
          <a:xfrm>
            <a:off x="15248652" y="8278809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EE9C1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In Progress</a:t>
            </a:r>
          </a:p>
        </p:txBody>
      </p:sp>
      <p:sp>
        <p:nvSpPr>
          <p:cNvPr id="673" name="Active"/>
          <p:cNvSpPr/>
          <p:nvPr/>
        </p:nvSpPr>
        <p:spPr>
          <a:xfrm>
            <a:off x="15248652" y="6542130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4" name="Active"/>
          <p:cNvSpPr/>
          <p:nvPr/>
        </p:nvSpPr>
        <p:spPr>
          <a:xfrm>
            <a:off x="15248652" y="6982344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5" name="Active"/>
          <p:cNvSpPr/>
          <p:nvPr/>
        </p:nvSpPr>
        <p:spPr>
          <a:xfrm>
            <a:off x="15248652" y="7833648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6" name="Active"/>
          <p:cNvSpPr/>
          <p:nvPr/>
        </p:nvSpPr>
        <p:spPr>
          <a:xfrm>
            <a:off x="15248652" y="8673558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7" name="Active"/>
          <p:cNvSpPr/>
          <p:nvPr/>
        </p:nvSpPr>
        <p:spPr>
          <a:xfrm>
            <a:off x="15248652" y="9958115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8" name="Rounded Rectangle"/>
          <p:cNvSpPr/>
          <p:nvPr/>
        </p:nvSpPr>
        <p:spPr>
          <a:xfrm>
            <a:off x="5657280" y="5760759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79" name="Rounded Rectangle"/>
          <p:cNvSpPr/>
          <p:nvPr/>
        </p:nvSpPr>
        <p:spPr>
          <a:xfrm>
            <a:off x="5657280" y="6183300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0" name="Rounded Rectangle"/>
          <p:cNvSpPr/>
          <p:nvPr/>
        </p:nvSpPr>
        <p:spPr>
          <a:xfrm>
            <a:off x="5657280" y="6605841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1" name="Rounded Rectangle"/>
          <p:cNvSpPr/>
          <p:nvPr/>
        </p:nvSpPr>
        <p:spPr>
          <a:xfrm>
            <a:off x="5657280" y="7028382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2" name="Rounded Rectangle"/>
          <p:cNvSpPr/>
          <p:nvPr/>
        </p:nvSpPr>
        <p:spPr>
          <a:xfrm>
            <a:off x="5657280" y="7450923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3" name="Rounded Rectangle"/>
          <p:cNvSpPr/>
          <p:nvPr/>
        </p:nvSpPr>
        <p:spPr>
          <a:xfrm>
            <a:off x="5657280" y="7873463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4" name="Rounded Rectangle"/>
          <p:cNvSpPr/>
          <p:nvPr/>
        </p:nvSpPr>
        <p:spPr>
          <a:xfrm>
            <a:off x="5657280" y="8296004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5" name="Rounded Rectangle"/>
          <p:cNvSpPr/>
          <p:nvPr/>
        </p:nvSpPr>
        <p:spPr>
          <a:xfrm>
            <a:off x="5657280" y="8718545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6" name="Rounded Rectangle"/>
          <p:cNvSpPr/>
          <p:nvPr/>
        </p:nvSpPr>
        <p:spPr>
          <a:xfrm>
            <a:off x="5657280" y="9141086"/>
            <a:ext cx="149007" cy="149006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7" name="Rounded Rectangle"/>
          <p:cNvSpPr/>
          <p:nvPr/>
        </p:nvSpPr>
        <p:spPr>
          <a:xfrm>
            <a:off x="5657280" y="9563627"/>
            <a:ext cx="149007" cy="149006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8" name="Rounded Rectangle"/>
          <p:cNvSpPr/>
          <p:nvPr/>
        </p:nvSpPr>
        <p:spPr>
          <a:xfrm>
            <a:off x="5657280" y="9986167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grpSp>
        <p:nvGrpSpPr>
          <p:cNvPr id="699" name="Group"/>
          <p:cNvGrpSpPr/>
          <p:nvPr/>
        </p:nvGrpSpPr>
        <p:grpSpPr>
          <a:xfrm>
            <a:off x="7747290" y="4012360"/>
            <a:ext cx="12600991" cy="266701"/>
            <a:chOff x="0" y="0"/>
            <a:chExt cx="12600989" cy="266700"/>
          </a:xfrm>
        </p:grpSpPr>
        <p:pic>
          <p:nvPicPr>
            <p:cNvPr id="689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453490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0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3429089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1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6442788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9472991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3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12448589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4" name="Details"/>
            <p:cNvSpPr txBox="1"/>
            <p:nvPr/>
          </p:nvSpPr>
          <p:spPr>
            <a:xfrm>
              <a:off x="0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5" name="Details"/>
            <p:cNvSpPr txBox="1"/>
            <p:nvPr/>
          </p:nvSpPr>
          <p:spPr>
            <a:xfrm>
              <a:off x="2991173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6" name="Details"/>
            <p:cNvSpPr txBox="1"/>
            <p:nvPr/>
          </p:nvSpPr>
          <p:spPr>
            <a:xfrm>
              <a:off x="6010945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7" name="Details"/>
            <p:cNvSpPr txBox="1"/>
            <p:nvPr/>
          </p:nvSpPr>
          <p:spPr>
            <a:xfrm>
              <a:off x="9046197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8" name="Details"/>
            <p:cNvSpPr txBox="1"/>
            <p:nvPr/>
          </p:nvSpPr>
          <p:spPr>
            <a:xfrm>
              <a:off x="12021890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</p:grpSp>
      <p:grpSp>
        <p:nvGrpSpPr>
          <p:cNvPr id="710" name="Group"/>
          <p:cNvGrpSpPr/>
          <p:nvPr/>
        </p:nvGrpSpPr>
        <p:grpSpPr>
          <a:xfrm>
            <a:off x="11018049" y="5088497"/>
            <a:ext cx="9151755" cy="381001"/>
            <a:chOff x="0" y="0"/>
            <a:chExt cx="9151754" cy="381000"/>
          </a:xfrm>
        </p:grpSpPr>
        <p:sp>
          <p:nvSpPr>
            <p:cNvPr id="700" name="Filter…"/>
            <p:cNvSpPr/>
            <p:nvPr/>
          </p:nvSpPr>
          <p:spPr>
            <a:xfrm>
              <a:off x="3543933" y="0"/>
              <a:ext cx="2792351" cy="381000"/>
            </a:xfrm>
            <a:prstGeom prst="roundRect">
              <a:avLst>
                <a:gd name="adj" fmla="val 13442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2700" algn="l">
                <a:lnSpc>
                  <a:spcPct val="10000"/>
                </a:lnSpc>
                <a:defRPr sz="1400">
                  <a:solidFill>
                    <a:srgbClr val="A6AAA9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Filter…</a:t>
              </a:r>
            </a:p>
          </p:txBody>
        </p:sp>
        <p:pic>
          <p:nvPicPr>
            <p:cNvPr id="701" name="pasted-image.pdf" descr="pasted-image.pdf"/>
            <p:cNvPicPr>
              <a:picLocks noChangeAspect="1"/>
            </p:cNvPicPr>
            <p:nvPr/>
          </p:nvPicPr>
          <p:blipFill>
            <a:blip r:embed="rId27">
              <a:alphaModFix amt="22358"/>
              <a:extLst/>
            </a:blip>
            <a:stretch>
              <a:fillRect/>
            </a:stretch>
          </p:blipFill>
          <p:spPr>
            <a:xfrm>
              <a:off x="6004057" y="88900"/>
              <a:ext cx="203204" cy="203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2" name="PDF"/>
            <p:cNvSpPr/>
            <p:nvPr/>
          </p:nvSpPr>
          <p:spPr>
            <a:xfrm>
              <a:off x="2891858" y="0"/>
              <a:ext cx="567462" cy="381000"/>
            </a:xfrm>
            <a:prstGeom prst="roundRect">
              <a:avLst>
                <a:gd name="adj" fmla="val 13442"/>
              </a:avLst>
            </a:prstGeom>
            <a:solidFill>
              <a:srgbClr val="A6AAA9">
                <a:alpha val="49695"/>
              </a:srgbClr>
            </a:solidFill>
            <a:ln w="12700" cap="flat">
              <a:solidFill>
                <a:srgbClr val="A6AAA9">
                  <a:alpha val="49695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PDF</a:t>
              </a:r>
            </a:p>
          </p:txBody>
        </p:sp>
        <p:sp>
          <p:nvSpPr>
            <p:cNvPr id="703" name="Excel"/>
            <p:cNvSpPr/>
            <p:nvPr/>
          </p:nvSpPr>
          <p:spPr>
            <a:xfrm>
              <a:off x="2294849" y="0"/>
              <a:ext cx="567463" cy="381000"/>
            </a:xfrm>
            <a:prstGeom prst="roundRect">
              <a:avLst>
                <a:gd name="adj" fmla="val 13442"/>
              </a:avLst>
            </a:prstGeom>
            <a:solidFill>
              <a:srgbClr val="A6AAA9">
                <a:alpha val="49695"/>
              </a:srgbClr>
            </a:solidFill>
            <a:ln w="12700" cap="flat">
              <a:solidFill>
                <a:srgbClr val="A6AAA9">
                  <a:alpha val="49695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Excel</a:t>
              </a:r>
            </a:p>
          </p:txBody>
        </p:sp>
        <p:sp>
          <p:nvSpPr>
            <p:cNvPr id="704" name="Advanced Filtering"/>
            <p:cNvSpPr txBox="1"/>
            <p:nvPr/>
          </p:nvSpPr>
          <p:spPr>
            <a:xfrm>
              <a:off x="6550456" y="44449"/>
              <a:ext cx="129463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200" u="sng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Advanced Filtering</a:t>
              </a:r>
            </a:p>
          </p:txBody>
        </p:sp>
        <p:sp>
          <p:nvSpPr>
            <p:cNvPr id="705" name="Column Prefs"/>
            <p:cNvSpPr txBox="1"/>
            <p:nvPr/>
          </p:nvSpPr>
          <p:spPr>
            <a:xfrm>
              <a:off x="8184623" y="44449"/>
              <a:ext cx="967132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200" u="sng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Column Prefs</a:t>
              </a:r>
            </a:p>
          </p:txBody>
        </p:sp>
        <p:pic>
          <p:nvPicPr>
            <p:cNvPr id="706" name="pasted-image.pdf" descr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6421018" y="101600"/>
              <a:ext cx="178055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7" name="pasted-image.pdf" descr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960953" y="101600"/>
              <a:ext cx="226292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Schedule Inspection"/>
            <p:cNvSpPr/>
            <p:nvPr/>
          </p:nvSpPr>
          <p:spPr>
            <a:xfrm>
              <a:off x="0" y="0"/>
              <a:ext cx="2174990" cy="381000"/>
            </a:xfrm>
            <a:prstGeom prst="roundRect">
              <a:avLst>
                <a:gd name="adj" fmla="val 13442"/>
              </a:avLst>
            </a:prstGeom>
            <a:solidFill>
              <a:srgbClr val="67A9AB">
                <a:alpha val="49695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Schedule Inspection</a:t>
              </a:r>
            </a:p>
          </p:txBody>
        </p:sp>
        <p:pic>
          <p:nvPicPr>
            <p:cNvPr id="709" name="pasted-image.pdf" descr="pasted-image.pdf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 rot="2700000">
              <a:off x="1980478" y="132116"/>
              <a:ext cx="114269" cy="114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11" name="pasted-image.pdf" descr="pasted-image.pdf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 rot="20044997">
            <a:off x="20567901" y="1983285"/>
            <a:ext cx="1058826" cy="1765390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2" name="To edit this slide:…"/>
          <p:cNvSpPr txBox="1"/>
          <p:nvPr/>
        </p:nvSpPr>
        <p:spPr>
          <a:xfrm>
            <a:off x="20897358" y="5469753"/>
            <a:ext cx="321157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400"/>
            </a:pPr>
            <a:r>
              <a:t>To edit this slide:</a:t>
            </a:r>
          </a:p>
          <a:p>
            <a:pPr algn="l">
              <a:defRPr sz="1200"/>
            </a:pPr>
            <a:endParaRPr/>
          </a:p>
          <a:p>
            <a:pPr marL="307730" indent="-307730" algn="l">
              <a:buSzPct val="100000"/>
              <a:buAutoNum type="arabicParenR"/>
              <a:defRPr sz="1200"/>
            </a:pPr>
            <a:r>
              <a:t>Choose the master slide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Cut the elements out of this slide that are not locked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Exit the master slide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Create a new slide using this slide template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Paste the elements cut in step 2</a:t>
            </a:r>
          </a:p>
        </p:txBody>
      </p:sp>
      <p:pic>
        <p:nvPicPr>
          <p:cNvPr id="713" name="NYC DSS ITS_horz_color@4x.png" descr="NYC DSS ITS_horz_color@4x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4173" y="65560"/>
            <a:ext cx="2504868" cy="71876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249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1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"/>
          <p:cNvSpPr/>
          <p:nvPr/>
        </p:nvSpPr>
        <p:spPr>
          <a:xfrm>
            <a:off x="-1900" y="-51204"/>
            <a:ext cx="12277826" cy="13764483"/>
          </a:xfrm>
          <a:prstGeom prst="rect">
            <a:avLst/>
          </a:prstGeom>
          <a:solidFill>
            <a:srgbClr val="2032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1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30" name="Group"/>
          <p:cNvGrpSpPr/>
          <p:nvPr/>
        </p:nvGrpSpPr>
        <p:grpSpPr>
          <a:xfrm flipH="1">
            <a:off x="10773774" y="4178300"/>
            <a:ext cx="2988851" cy="3479800"/>
            <a:chOff x="0" y="0"/>
            <a:chExt cx="2988849" cy="3479800"/>
          </a:xfrm>
        </p:grpSpPr>
        <p:sp>
          <p:nvSpPr>
            <p:cNvPr id="725" name="Oval"/>
            <p:cNvSpPr/>
            <p:nvPr/>
          </p:nvSpPr>
          <p:spPr>
            <a:xfrm>
              <a:off x="0" y="0"/>
              <a:ext cx="2988850" cy="30589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6" name="Rounded Rectangle"/>
            <p:cNvSpPr/>
            <p:nvPr/>
          </p:nvSpPr>
          <p:spPr>
            <a:xfrm>
              <a:off x="846725" y="2701925"/>
              <a:ext cx="1564383" cy="777875"/>
            </a:xfrm>
            <a:prstGeom prst="roundRect">
              <a:avLst>
                <a:gd name="adj" fmla="val 4125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7" name="Oval"/>
            <p:cNvSpPr/>
            <p:nvPr/>
          </p:nvSpPr>
          <p:spPr>
            <a:xfrm>
              <a:off x="1583325" y="1854200"/>
              <a:ext cx="1072010" cy="9927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8" name="Oval"/>
            <p:cNvSpPr/>
            <p:nvPr/>
          </p:nvSpPr>
          <p:spPr>
            <a:xfrm>
              <a:off x="1405525" y="2156345"/>
              <a:ext cx="1072010" cy="9927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9" name="Oval"/>
            <p:cNvSpPr/>
            <p:nvPr/>
          </p:nvSpPr>
          <p:spPr>
            <a:xfrm>
              <a:off x="1329325" y="2473845"/>
              <a:ext cx="1072010" cy="9927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10574667" y="3983491"/>
            <a:ext cx="3387066" cy="5090800"/>
            <a:chOff x="0" y="0"/>
            <a:chExt cx="3387064" cy="5090799"/>
          </a:xfrm>
        </p:grpSpPr>
        <p:sp>
          <p:nvSpPr>
            <p:cNvPr id="731" name="Shape"/>
            <p:cNvSpPr/>
            <p:nvPr/>
          </p:nvSpPr>
          <p:spPr>
            <a:xfrm>
              <a:off x="0" y="0"/>
              <a:ext cx="3387065" cy="390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63" y="564"/>
                  </a:moveTo>
                  <a:cubicBezTo>
                    <a:pt x="9852" y="575"/>
                    <a:pt x="8777" y="727"/>
                    <a:pt x="7747" y="998"/>
                  </a:cubicBezTo>
                  <a:cubicBezTo>
                    <a:pt x="6508" y="1326"/>
                    <a:pt x="5393" y="1817"/>
                    <a:pt x="4422" y="2455"/>
                  </a:cubicBezTo>
                  <a:cubicBezTo>
                    <a:pt x="3275" y="3211"/>
                    <a:pt x="2368" y="4159"/>
                    <a:pt x="1736" y="5271"/>
                  </a:cubicBezTo>
                  <a:cubicBezTo>
                    <a:pt x="1019" y="6530"/>
                    <a:pt x="654" y="7992"/>
                    <a:pt x="654" y="9623"/>
                  </a:cubicBezTo>
                  <a:cubicBezTo>
                    <a:pt x="654" y="11198"/>
                    <a:pt x="849" y="12930"/>
                    <a:pt x="3222" y="15312"/>
                  </a:cubicBezTo>
                  <a:cubicBezTo>
                    <a:pt x="4057" y="16148"/>
                    <a:pt x="4389" y="16802"/>
                    <a:pt x="4526" y="17209"/>
                  </a:cubicBezTo>
                  <a:cubicBezTo>
                    <a:pt x="4644" y="17570"/>
                    <a:pt x="4624" y="17796"/>
                    <a:pt x="4618" y="17841"/>
                  </a:cubicBezTo>
                  <a:cubicBezTo>
                    <a:pt x="4618" y="17846"/>
                    <a:pt x="4618" y="17846"/>
                    <a:pt x="4618" y="17846"/>
                  </a:cubicBezTo>
                  <a:cubicBezTo>
                    <a:pt x="4611" y="17886"/>
                    <a:pt x="4611" y="17886"/>
                    <a:pt x="4611" y="17886"/>
                  </a:cubicBezTo>
                  <a:cubicBezTo>
                    <a:pt x="4559" y="18112"/>
                    <a:pt x="4350" y="19291"/>
                    <a:pt x="5067" y="20172"/>
                  </a:cubicBezTo>
                  <a:cubicBezTo>
                    <a:pt x="5432" y="20618"/>
                    <a:pt x="5967" y="20906"/>
                    <a:pt x="6619" y="20996"/>
                  </a:cubicBezTo>
                  <a:cubicBezTo>
                    <a:pt x="6704" y="21007"/>
                    <a:pt x="6704" y="21007"/>
                    <a:pt x="6704" y="21007"/>
                  </a:cubicBezTo>
                  <a:cubicBezTo>
                    <a:pt x="6795" y="21007"/>
                    <a:pt x="6795" y="21007"/>
                    <a:pt x="6795" y="21007"/>
                  </a:cubicBezTo>
                  <a:cubicBezTo>
                    <a:pt x="10876" y="21007"/>
                    <a:pt x="10876" y="21007"/>
                    <a:pt x="10876" y="21007"/>
                  </a:cubicBezTo>
                  <a:cubicBezTo>
                    <a:pt x="14957" y="21007"/>
                    <a:pt x="14957" y="21007"/>
                    <a:pt x="14957" y="21007"/>
                  </a:cubicBezTo>
                  <a:cubicBezTo>
                    <a:pt x="15041" y="21007"/>
                    <a:pt x="15041" y="21007"/>
                    <a:pt x="15041" y="21007"/>
                  </a:cubicBezTo>
                  <a:cubicBezTo>
                    <a:pt x="15133" y="20996"/>
                    <a:pt x="15133" y="20996"/>
                    <a:pt x="15133" y="20996"/>
                  </a:cubicBezTo>
                  <a:cubicBezTo>
                    <a:pt x="15785" y="20906"/>
                    <a:pt x="16319" y="20618"/>
                    <a:pt x="16684" y="20172"/>
                  </a:cubicBezTo>
                  <a:cubicBezTo>
                    <a:pt x="17401" y="19291"/>
                    <a:pt x="17193" y="18112"/>
                    <a:pt x="17141" y="17886"/>
                  </a:cubicBezTo>
                  <a:cubicBezTo>
                    <a:pt x="17134" y="17841"/>
                    <a:pt x="17134" y="17841"/>
                    <a:pt x="17134" y="17841"/>
                  </a:cubicBezTo>
                  <a:cubicBezTo>
                    <a:pt x="17128" y="17830"/>
                    <a:pt x="17128" y="17830"/>
                    <a:pt x="17128" y="17830"/>
                  </a:cubicBezTo>
                  <a:cubicBezTo>
                    <a:pt x="17121" y="17784"/>
                    <a:pt x="17102" y="17564"/>
                    <a:pt x="17219" y="17197"/>
                  </a:cubicBezTo>
                  <a:cubicBezTo>
                    <a:pt x="17349" y="16797"/>
                    <a:pt x="17682" y="16148"/>
                    <a:pt x="18516" y="15324"/>
                  </a:cubicBezTo>
                  <a:cubicBezTo>
                    <a:pt x="20791" y="13083"/>
                    <a:pt x="21098" y="11181"/>
                    <a:pt x="21098" y="9623"/>
                  </a:cubicBezTo>
                  <a:cubicBezTo>
                    <a:pt x="21098" y="5802"/>
                    <a:pt x="19083" y="3634"/>
                    <a:pt x="17395" y="2494"/>
                  </a:cubicBezTo>
                  <a:cubicBezTo>
                    <a:pt x="15615" y="1286"/>
                    <a:pt x="13216" y="564"/>
                    <a:pt x="10974" y="564"/>
                  </a:cubicBezTo>
                  <a:cubicBezTo>
                    <a:pt x="10935" y="564"/>
                    <a:pt x="10895" y="564"/>
                    <a:pt x="10863" y="564"/>
                  </a:cubicBezTo>
                  <a:close/>
                  <a:moveTo>
                    <a:pt x="10786" y="0"/>
                  </a:moveTo>
                  <a:cubicBezTo>
                    <a:pt x="10821" y="0"/>
                    <a:pt x="10862" y="0"/>
                    <a:pt x="10903" y="0"/>
                  </a:cubicBezTo>
                  <a:cubicBezTo>
                    <a:pt x="13273" y="0"/>
                    <a:pt x="15807" y="763"/>
                    <a:pt x="17688" y="2039"/>
                  </a:cubicBezTo>
                  <a:cubicBezTo>
                    <a:pt x="19472" y="3244"/>
                    <a:pt x="21600" y="5534"/>
                    <a:pt x="21600" y="9572"/>
                  </a:cubicBezTo>
                  <a:cubicBezTo>
                    <a:pt x="21600" y="11217"/>
                    <a:pt x="21276" y="13227"/>
                    <a:pt x="18872" y="15595"/>
                  </a:cubicBezTo>
                  <a:cubicBezTo>
                    <a:pt x="17991" y="16465"/>
                    <a:pt x="17640" y="17151"/>
                    <a:pt x="17502" y="17574"/>
                  </a:cubicBezTo>
                  <a:cubicBezTo>
                    <a:pt x="17378" y="17962"/>
                    <a:pt x="17399" y="18195"/>
                    <a:pt x="17405" y="18242"/>
                  </a:cubicBezTo>
                  <a:cubicBezTo>
                    <a:pt x="17405" y="18242"/>
                    <a:pt x="17405" y="18242"/>
                    <a:pt x="17412" y="18254"/>
                  </a:cubicBezTo>
                  <a:cubicBezTo>
                    <a:pt x="17412" y="18254"/>
                    <a:pt x="17412" y="18254"/>
                    <a:pt x="17419" y="18302"/>
                  </a:cubicBezTo>
                  <a:cubicBezTo>
                    <a:pt x="17474" y="18541"/>
                    <a:pt x="17695" y="19787"/>
                    <a:pt x="16937" y="20717"/>
                  </a:cubicBezTo>
                  <a:cubicBezTo>
                    <a:pt x="16551" y="21188"/>
                    <a:pt x="15986" y="21493"/>
                    <a:pt x="15298" y="21588"/>
                  </a:cubicBezTo>
                  <a:cubicBezTo>
                    <a:pt x="15298" y="21588"/>
                    <a:pt x="15298" y="21588"/>
                    <a:pt x="15201" y="21600"/>
                  </a:cubicBezTo>
                  <a:cubicBezTo>
                    <a:pt x="15201" y="21600"/>
                    <a:pt x="15201" y="21600"/>
                    <a:pt x="15112" y="21600"/>
                  </a:cubicBezTo>
                  <a:cubicBezTo>
                    <a:pt x="15112" y="21600"/>
                    <a:pt x="15112" y="21600"/>
                    <a:pt x="10800" y="21600"/>
                  </a:cubicBezTo>
                  <a:cubicBezTo>
                    <a:pt x="10800" y="21600"/>
                    <a:pt x="10800" y="21600"/>
                    <a:pt x="6488" y="21600"/>
                  </a:cubicBezTo>
                  <a:cubicBezTo>
                    <a:pt x="6488" y="21600"/>
                    <a:pt x="6488" y="21600"/>
                    <a:pt x="6392" y="21600"/>
                  </a:cubicBezTo>
                  <a:cubicBezTo>
                    <a:pt x="6392" y="21600"/>
                    <a:pt x="6392" y="21600"/>
                    <a:pt x="6302" y="21588"/>
                  </a:cubicBezTo>
                  <a:cubicBezTo>
                    <a:pt x="5614" y="21493"/>
                    <a:pt x="5049" y="21188"/>
                    <a:pt x="4663" y="20717"/>
                  </a:cubicBezTo>
                  <a:cubicBezTo>
                    <a:pt x="3905" y="19787"/>
                    <a:pt x="4126" y="18541"/>
                    <a:pt x="4181" y="18302"/>
                  </a:cubicBezTo>
                  <a:cubicBezTo>
                    <a:pt x="4181" y="18302"/>
                    <a:pt x="4181" y="18302"/>
                    <a:pt x="4188" y="18260"/>
                  </a:cubicBezTo>
                  <a:cubicBezTo>
                    <a:pt x="4188" y="18260"/>
                    <a:pt x="4188" y="18260"/>
                    <a:pt x="4188" y="18254"/>
                  </a:cubicBezTo>
                  <a:cubicBezTo>
                    <a:pt x="4195" y="18207"/>
                    <a:pt x="4215" y="17968"/>
                    <a:pt x="4091" y="17586"/>
                  </a:cubicBezTo>
                  <a:cubicBezTo>
                    <a:pt x="3947" y="17157"/>
                    <a:pt x="3595" y="16465"/>
                    <a:pt x="2714" y="15583"/>
                  </a:cubicBezTo>
                  <a:cubicBezTo>
                    <a:pt x="206" y="13066"/>
                    <a:pt x="0" y="11235"/>
                    <a:pt x="0" y="9572"/>
                  </a:cubicBezTo>
                  <a:cubicBezTo>
                    <a:pt x="0" y="7848"/>
                    <a:pt x="386" y="6303"/>
                    <a:pt x="1143" y="4974"/>
                  </a:cubicBezTo>
                  <a:cubicBezTo>
                    <a:pt x="1811" y="3799"/>
                    <a:pt x="2769" y="2797"/>
                    <a:pt x="3981" y="1998"/>
                  </a:cubicBezTo>
                  <a:cubicBezTo>
                    <a:pt x="5007" y="1324"/>
                    <a:pt x="6185" y="805"/>
                    <a:pt x="7494" y="459"/>
                  </a:cubicBezTo>
                  <a:cubicBezTo>
                    <a:pt x="8582" y="173"/>
                    <a:pt x="9719" y="12"/>
                    <a:pt x="107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2" name="Rectangle"/>
            <p:cNvSpPr/>
            <p:nvPr/>
          </p:nvSpPr>
          <p:spPr>
            <a:xfrm>
              <a:off x="1041736" y="3870151"/>
              <a:ext cx="1303592" cy="232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3" name="Rectangle"/>
            <p:cNvSpPr/>
            <p:nvPr/>
          </p:nvSpPr>
          <p:spPr>
            <a:xfrm>
              <a:off x="1138100" y="4103030"/>
              <a:ext cx="1086771" cy="647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4" name="Shape"/>
            <p:cNvSpPr/>
            <p:nvPr/>
          </p:nvSpPr>
          <p:spPr>
            <a:xfrm>
              <a:off x="1097949" y="4121783"/>
              <a:ext cx="1167066" cy="23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5" name="Shape"/>
            <p:cNvSpPr/>
            <p:nvPr/>
          </p:nvSpPr>
          <p:spPr>
            <a:xfrm>
              <a:off x="1097947" y="4311805"/>
              <a:ext cx="1167067" cy="23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6" name="Shape"/>
            <p:cNvSpPr/>
            <p:nvPr/>
          </p:nvSpPr>
          <p:spPr>
            <a:xfrm>
              <a:off x="1097949" y="4499197"/>
              <a:ext cx="1167066" cy="23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4" extrusionOk="0">
                  <a:moveTo>
                    <a:pt x="762" y="21354"/>
                  </a:moveTo>
                  <a:cubicBezTo>
                    <a:pt x="385" y="21354"/>
                    <a:pt x="64" y="19945"/>
                    <a:pt x="8" y="18067"/>
                  </a:cubicBezTo>
                  <a:cubicBezTo>
                    <a:pt x="-49" y="16095"/>
                    <a:pt x="234" y="14216"/>
                    <a:pt x="649" y="1384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6"/>
                    <a:pt x="21438" y="1163"/>
                    <a:pt x="21494" y="3229"/>
                  </a:cubicBezTo>
                  <a:cubicBezTo>
                    <a:pt x="21551" y="5295"/>
                    <a:pt x="21268" y="7173"/>
                    <a:pt x="20872" y="7455"/>
                  </a:cubicBezTo>
                  <a:cubicBezTo>
                    <a:pt x="856" y="21260"/>
                    <a:pt x="856" y="21260"/>
                    <a:pt x="856" y="21260"/>
                  </a:cubicBezTo>
                  <a:cubicBezTo>
                    <a:pt x="819" y="21260"/>
                    <a:pt x="781" y="21354"/>
                    <a:pt x="762" y="21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7" name="Shape"/>
            <p:cNvSpPr/>
            <p:nvPr/>
          </p:nvSpPr>
          <p:spPr>
            <a:xfrm>
              <a:off x="1142061" y="4740794"/>
              <a:ext cx="1085682" cy="350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09" y="5131"/>
                  </a:lnTo>
                  <a:cubicBezTo>
                    <a:pt x="18561" y="15067"/>
                    <a:pt x="14925" y="21600"/>
                    <a:pt x="10800" y="21600"/>
                  </a:cubicBezTo>
                  <a:cubicBezTo>
                    <a:pt x="6675" y="21600"/>
                    <a:pt x="3038" y="15067"/>
                    <a:pt x="891" y="5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3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sp>
        <p:nvSpPr>
          <p:cNvPr id="739" name="Shape"/>
          <p:cNvSpPr/>
          <p:nvPr/>
        </p:nvSpPr>
        <p:spPr>
          <a:xfrm>
            <a:off x="10724312" y="4131200"/>
            <a:ext cx="3138576" cy="3622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3" y="564"/>
                </a:moveTo>
                <a:cubicBezTo>
                  <a:pt x="9852" y="575"/>
                  <a:pt x="8777" y="727"/>
                  <a:pt x="7747" y="998"/>
                </a:cubicBezTo>
                <a:cubicBezTo>
                  <a:pt x="6508" y="1326"/>
                  <a:pt x="5393" y="1817"/>
                  <a:pt x="4422" y="2455"/>
                </a:cubicBezTo>
                <a:cubicBezTo>
                  <a:pt x="3275" y="3211"/>
                  <a:pt x="2368" y="4159"/>
                  <a:pt x="1736" y="5271"/>
                </a:cubicBezTo>
                <a:cubicBezTo>
                  <a:pt x="1019" y="6530"/>
                  <a:pt x="654" y="7992"/>
                  <a:pt x="654" y="9623"/>
                </a:cubicBezTo>
                <a:cubicBezTo>
                  <a:pt x="654" y="11198"/>
                  <a:pt x="849" y="12930"/>
                  <a:pt x="3222" y="15312"/>
                </a:cubicBezTo>
                <a:cubicBezTo>
                  <a:pt x="4057" y="16148"/>
                  <a:pt x="4389" y="16802"/>
                  <a:pt x="4526" y="17209"/>
                </a:cubicBezTo>
                <a:cubicBezTo>
                  <a:pt x="4644" y="17570"/>
                  <a:pt x="4624" y="17796"/>
                  <a:pt x="4618" y="17841"/>
                </a:cubicBezTo>
                <a:cubicBezTo>
                  <a:pt x="4618" y="17846"/>
                  <a:pt x="4618" y="17846"/>
                  <a:pt x="4618" y="17846"/>
                </a:cubicBezTo>
                <a:cubicBezTo>
                  <a:pt x="4611" y="17886"/>
                  <a:pt x="4611" y="17886"/>
                  <a:pt x="4611" y="17886"/>
                </a:cubicBezTo>
                <a:cubicBezTo>
                  <a:pt x="4559" y="18112"/>
                  <a:pt x="4350" y="19291"/>
                  <a:pt x="5067" y="20172"/>
                </a:cubicBezTo>
                <a:cubicBezTo>
                  <a:pt x="5432" y="20618"/>
                  <a:pt x="5967" y="20906"/>
                  <a:pt x="6619" y="20996"/>
                </a:cubicBezTo>
                <a:cubicBezTo>
                  <a:pt x="6704" y="21007"/>
                  <a:pt x="6704" y="21007"/>
                  <a:pt x="6704" y="21007"/>
                </a:cubicBezTo>
                <a:cubicBezTo>
                  <a:pt x="6795" y="21007"/>
                  <a:pt x="6795" y="21007"/>
                  <a:pt x="6795" y="21007"/>
                </a:cubicBezTo>
                <a:cubicBezTo>
                  <a:pt x="10876" y="21007"/>
                  <a:pt x="10876" y="21007"/>
                  <a:pt x="10876" y="21007"/>
                </a:cubicBezTo>
                <a:cubicBezTo>
                  <a:pt x="14957" y="21007"/>
                  <a:pt x="14957" y="21007"/>
                  <a:pt x="14957" y="21007"/>
                </a:cubicBezTo>
                <a:cubicBezTo>
                  <a:pt x="15041" y="21007"/>
                  <a:pt x="15041" y="21007"/>
                  <a:pt x="15041" y="21007"/>
                </a:cubicBezTo>
                <a:cubicBezTo>
                  <a:pt x="15133" y="20996"/>
                  <a:pt x="15133" y="20996"/>
                  <a:pt x="15133" y="20996"/>
                </a:cubicBezTo>
                <a:cubicBezTo>
                  <a:pt x="15785" y="20906"/>
                  <a:pt x="16319" y="20618"/>
                  <a:pt x="16684" y="20172"/>
                </a:cubicBezTo>
                <a:cubicBezTo>
                  <a:pt x="17401" y="19291"/>
                  <a:pt x="17193" y="18112"/>
                  <a:pt x="17141" y="17886"/>
                </a:cubicBezTo>
                <a:cubicBezTo>
                  <a:pt x="17134" y="17841"/>
                  <a:pt x="17134" y="17841"/>
                  <a:pt x="17134" y="17841"/>
                </a:cubicBezTo>
                <a:cubicBezTo>
                  <a:pt x="17128" y="17830"/>
                  <a:pt x="17128" y="17830"/>
                  <a:pt x="17128" y="17830"/>
                </a:cubicBezTo>
                <a:cubicBezTo>
                  <a:pt x="17121" y="17784"/>
                  <a:pt x="17102" y="17564"/>
                  <a:pt x="17219" y="17197"/>
                </a:cubicBezTo>
                <a:cubicBezTo>
                  <a:pt x="17349" y="16797"/>
                  <a:pt x="17682" y="16148"/>
                  <a:pt x="18516" y="15324"/>
                </a:cubicBezTo>
                <a:cubicBezTo>
                  <a:pt x="20791" y="13083"/>
                  <a:pt x="21098" y="11181"/>
                  <a:pt x="21098" y="9623"/>
                </a:cubicBezTo>
                <a:cubicBezTo>
                  <a:pt x="21098" y="5802"/>
                  <a:pt x="19083" y="3634"/>
                  <a:pt x="17395" y="2494"/>
                </a:cubicBezTo>
                <a:cubicBezTo>
                  <a:pt x="15615" y="1286"/>
                  <a:pt x="13216" y="564"/>
                  <a:pt x="10974" y="564"/>
                </a:cubicBezTo>
                <a:cubicBezTo>
                  <a:pt x="10935" y="564"/>
                  <a:pt x="10895" y="564"/>
                  <a:pt x="10863" y="564"/>
                </a:cubicBezTo>
                <a:close/>
                <a:moveTo>
                  <a:pt x="10786" y="0"/>
                </a:moveTo>
                <a:cubicBezTo>
                  <a:pt x="10821" y="0"/>
                  <a:pt x="10862" y="0"/>
                  <a:pt x="10903" y="0"/>
                </a:cubicBezTo>
                <a:cubicBezTo>
                  <a:pt x="13273" y="0"/>
                  <a:pt x="15807" y="763"/>
                  <a:pt x="17688" y="2039"/>
                </a:cubicBezTo>
                <a:cubicBezTo>
                  <a:pt x="19472" y="3244"/>
                  <a:pt x="21600" y="5534"/>
                  <a:pt x="21600" y="9572"/>
                </a:cubicBezTo>
                <a:cubicBezTo>
                  <a:pt x="21600" y="11217"/>
                  <a:pt x="21276" y="13227"/>
                  <a:pt x="18872" y="15595"/>
                </a:cubicBezTo>
                <a:cubicBezTo>
                  <a:pt x="17991" y="16465"/>
                  <a:pt x="17640" y="17151"/>
                  <a:pt x="17502" y="17574"/>
                </a:cubicBezTo>
                <a:cubicBezTo>
                  <a:pt x="17378" y="17962"/>
                  <a:pt x="17399" y="18195"/>
                  <a:pt x="17405" y="18242"/>
                </a:cubicBezTo>
                <a:cubicBezTo>
                  <a:pt x="17405" y="18242"/>
                  <a:pt x="17405" y="18242"/>
                  <a:pt x="17412" y="18254"/>
                </a:cubicBezTo>
                <a:cubicBezTo>
                  <a:pt x="17412" y="18254"/>
                  <a:pt x="17412" y="18254"/>
                  <a:pt x="17419" y="18302"/>
                </a:cubicBezTo>
                <a:cubicBezTo>
                  <a:pt x="17474" y="18541"/>
                  <a:pt x="17695" y="19787"/>
                  <a:pt x="16937" y="20717"/>
                </a:cubicBezTo>
                <a:cubicBezTo>
                  <a:pt x="16551" y="21188"/>
                  <a:pt x="15986" y="21493"/>
                  <a:pt x="15298" y="21588"/>
                </a:cubicBezTo>
                <a:cubicBezTo>
                  <a:pt x="15298" y="21588"/>
                  <a:pt x="15298" y="21588"/>
                  <a:pt x="15201" y="21600"/>
                </a:cubicBezTo>
                <a:cubicBezTo>
                  <a:pt x="15201" y="21600"/>
                  <a:pt x="15201" y="21600"/>
                  <a:pt x="15112" y="21600"/>
                </a:cubicBezTo>
                <a:cubicBezTo>
                  <a:pt x="15112" y="21600"/>
                  <a:pt x="15112" y="21600"/>
                  <a:pt x="10800" y="21600"/>
                </a:cubicBezTo>
                <a:cubicBezTo>
                  <a:pt x="10800" y="21600"/>
                  <a:pt x="10800" y="21600"/>
                  <a:pt x="6488" y="21600"/>
                </a:cubicBezTo>
                <a:cubicBezTo>
                  <a:pt x="6488" y="21600"/>
                  <a:pt x="6488" y="21600"/>
                  <a:pt x="6392" y="21600"/>
                </a:cubicBezTo>
                <a:cubicBezTo>
                  <a:pt x="6392" y="21600"/>
                  <a:pt x="6392" y="21600"/>
                  <a:pt x="6302" y="21588"/>
                </a:cubicBezTo>
                <a:cubicBezTo>
                  <a:pt x="5614" y="21493"/>
                  <a:pt x="5049" y="21188"/>
                  <a:pt x="4663" y="20717"/>
                </a:cubicBezTo>
                <a:cubicBezTo>
                  <a:pt x="3905" y="19787"/>
                  <a:pt x="4126" y="18541"/>
                  <a:pt x="4181" y="18302"/>
                </a:cubicBezTo>
                <a:cubicBezTo>
                  <a:pt x="4181" y="18302"/>
                  <a:pt x="4181" y="18302"/>
                  <a:pt x="4188" y="18260"/>
                </a:cubicBezTo>
                <a:cubicBezTo>
                  <a:pt x="4188" y="18260"/>
                  <a:pt x="4188" y="18260"/>
                  <a:pt x="4188" y="18254"/>
                </a:cubicBezTo>
                <a:cubicBezTo>
                  <a:pt x="4195" y="18207"/>
                  <a:pt x="4215" y="17968"/>
                  <a:pt x="4091" y="17586"/>
                </a:cubicBezTo>
                <a:cubicBezTo>
                  <a:pt x="3947" y="17157"/>
                  <a:pt x="3595" y="16465"/>
                  <a:pt x="2714" y="15583"/>
                </a:cubicBezTo>
                <a:cubicBezTo>
                  <a:pt x="206" y="13066"/>
                  <a:pt x="0" y="11235"/>
                  <a:pt x="0" y="9572"/>
                </a:cubicBezTo>
                <a:cubicBezTo>
                  <a:pt x="0" y="7848"/>
                  <a:pt x="386" y="6303"/>
                  <a:pt x="1143" y="4974"/>
                </a:cubicBezTo>
                <a:cubicBezTo>
                  <a:pt x="1811" y="3799"/>
                  <a:pt x="2769" y="2797"/>
                  <a:pt x="3981" y="1998"/>
                </a:cubicBezTo>
                <a:cubicBezTo>
                  <a:pt x="5007" y="1324"/>
                  <a:pt x="6185" y="805"/>
                  <a:pt x="7494" y="459"/>
                </a:cubicBezTo>
                <a:cubicBezTo>
                  <a:pt x="8582" y="173"/>
                  <a:pt x="9719" y="12"/>
                  <a:pt x="10786" y="0"/>
                </a:cubicBezTo>
                <a:close/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3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40" name="Great idea"/>
          <p:cNvSpPr/>
          <p:nvPr/>
        </p:nvSpPr>
        <p:spPr>
          <a:xfrm>
            <a:off x="11053441" y="5435251"/>
            <a:ext cx="250571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457200">
              <a:lnSpc>
                <a:spcPct val="90000"/>
              </a:lnSpc>
              <a:defRPr sz="36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Great idea</a:t>
            </a:r>
          </a:p>
        </p:txBody>
      </p:sp>
      <p:grpSp>
        <p:nvGrpSpPr>
          <p:cNvPr id="747" name="Group"/>
          <p:cNvGrpSpPr/>
          <p:nvPr/>
        </p:nvGrpSpPr>
        <p:grpSpPr>
          <a:xfrm>
            <a:off x="11689622" y="7717421"/>
            <a:ext cx="1207955" cy="1131097"/>
            <a:chOff x="0" y="0"/>
            <a:chExt cx="1207953" cy="1131095"/>
          </a:xfrm>
        </p:grpSpPr>
        <p:sp>
          <p:nvSpPr>
            <p:cNvPr id="741" name="Rectangle"/>
            <p:cNvSpPr/>
            <p:nvPr/>
          </p:nvSpPr>
          <p:spPr>
            <a:xfrm>
              <a:off x="0" y="0"/>
              <a:ext cx="1207954" cy="215794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2" name="Rectangle"/>
            <p:cNvSpPr/>
            <p:nvPr/>
          </p:nvSpPr>
          <p:spPr>
            <a:xfrm>
              <a:off x="89294" y="215793"/>
              <a:ext cx="1007041" cy="600254"/>
            </a:xfrm>
            <a:prstGeom prst="rect">
              <a:avLst/>
            </a:pr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3" name="Shape"/>
            <p:cNvSpPr/>
            <p:nvPr/>
          </p:nvSpPr>
          <p:spPr>
            <a:xfrm>
              <a:off x="52089" y="233171"/>
              <a:ext cx="1081445" cy="215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4" name="Shape"/>
            <p:cNvSpPr/>
            <p:nvPr/>
          </p:nvSpPr>
          <p:spPr>
            <a:xfrm>
              <a:off x="52087" y="409251"/>
              <a:ext cx="1081446" cy="213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5" name="Shape"/>
            <p:cNvSpPr/>
            <p:nvPr/>
          </p:nvSpPr>
          <p:spPr>
            <a:xfrm>
              <a:off x="52089" y="582896"/>
              <a:ext cx="1081445" cy="21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4" extrusionOk="0">
                  <a:moveTo>
                    <a:pt x="762" y="21354"/>
                  </a:moveTo>
                  <a:cubicBezTo>
                    <a:pt x="385" y="21354"/>
                    <a:pt x="64" y="19945"/>
                    <a:pt x="8" y="18067"/>
                  </a:cubicBezTo>
                  <a:cubicBezTo>
                    <a:pt x="-49" y="16095"/>
                    <a:pt x="234" y="14216"/>
                    <a:pt x="649" y="1384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6"/>
                    <a:pt x="21438" y="1163"/>
                    <a:pt x="21494" y="3229"/>
                  </a:cubicBezTo>
                  <a:cubicBezTo>
                    <a:pt x="21551" y="5295"/>
                    <a:pt x="21268" y="7173"/>
                    <a:pt x="20872" y="7455"/>
                  </a:cubicBezTo>
                  <a:cubicBezTo>
                    <a:pt x="856" y="21260"/>
                    <a:pt x="856" y="21260"/>
                    <a:pt x="856" y="21260"/>
                  </a:cubicBezTo>
                  <a:cubicBezTo>
                    <a:pt x="819" y="21260"/>
                    <a:pt x="781" y="21354"/>
                    <a:pt x="762" y="21354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6" name="Shape"/>
            <p:cNvSpPr/>
            <p:nvPr/>
          </p:nvSpPr>
          <p:spPr>
            <a:xfrm>
              <a:off x="92964" y="806768"/>
              <a:ext cx="1006033" cy="32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09" y="5131"/>
                  </a:lnTo>
                  <a:cubicBezTo>
                    <a:pt x="18561" y="15067"/>
                    <a:pt x="14925" y="21600"/>
                    <a:pt x="10800" y="21600"/>
                  </a:cubicBezTo>
                  <a:cubicBezTo>
                    <a:pt x="6675" y="21600"/>
                    <a:pt x="3038" y="15067"/>
                    <a:pt x="891" y="5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3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sp>
        <p:nvSpPr>
          <p:cNvPr id="748" name="Shape"/>
          <p:cNvSpPr/>
          <p:nvPr/>
        </p:nvSpPr>
        <p:spPr>
          <a:xfrm flipH="1">
            <a:off x="9342908" y="6305409"/>
            <a:ext cx="185171" cy="260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3" y="0"/>
                </a:moveTo>
                <a:lnTo>
                  <a:pt x="21600" y="15341"/>
                </a:lnTo>
                <a:lnTo>
                  <a:pt x="10262" y="21600"/>
                </a:lnTo>
                <a:lnTo>
                  <a:pt x="0" y="13919"/>
                </a:lnTo>
                <a:lnTo>
                  <a:pt x="473" y="0"/>
                </a:lnTo>
                <a:close/>
              </a:path>
            </a:pathLst>
          </a:custGeom>
          <a:solidFill>
            <a:srgbClr val="051025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1219169">
              <a:spcBef>
                <a:spcPts val="400"/>
              </a:spcBef>
              <a:defRPr sz="16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764" name="Group"/>
          <p:cNvGrpSpPr/>
          <p:nvPr/>
        </p:nvGrpSpPr>
        <p:grpSpPr>
          <a:xfrm flipH="1">
            <a:off x="3083864" y="6312376"/>
            <a:ext cx="6638962" cy="545778"/>
            <a:chOff x="0" y="0"/>
            <a:chExt cx="6638961" cy="545777"/>
          </a:xfrm>
        </p:grpSpPr>
        <p:sp>
          <p:nvSpPr>
            <p:cNvPr id="749" name="Rectangle"/>
            <p:cNvSpPr/>
            <p:nvPr/>
          </p:nvSpPr>
          <p:spPr>
            <a:xfrm>
              <a:off x="6609" y="369884"/>
              <a:ext cx="1422066" cy="175894"/>
            </a:xfrm>
            <a:prstGeom prst="rect">
              <a:avLst/>
            </a:prstGeom>
            <a:solidFill>
              <a:srgbClr val="0510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Shape"/>
            <p:cNvSpPr/>
            <p:nvPr/>
          </p:nvSpPr>
          <p:spPr>
            <a:xfrm>
              <a:off x="1424044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rgbClr val="0510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Shape"/>
            <p:cNvSpPr/>
            <p:nvPr/>
          </p:nvSpPr>
          <p:spPr>
            <a:xfrm>
              <a:off x="0" y="0"/>
              <a:ext cx="1777584" cy="369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Rectangle"/>
            <p:cNvSpPr/>
            <p:nvPr/>
          </p:nvSpPr>
          <p:spPr>
            <a:xfrm>
              <a:off x="1624867" y="369884"/>
              <a:ext cx="1422066" cy="175894"/>
            </a:xfrm>
            <a:prstGeom prst="rect">
              <a:avLst/>
            </a:pr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Shape"/>
            <p:cNvSpPr/>
            <p:nvPr/>
          </p:nvSpPr>
          <p:spPr>
            <a:xfrm>
              <a:off x="3042300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Shape"/>
            <p:cNvSpPr/>
            <p:nvPr/>
          </p:nvSpPr>
          <p:spPr>
            <a:xfrm>
              <a:off x="1802081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Shape"/>
            <p:cNvSpPr/>
            <p:nvPr/>
          </p:nvSpPr>
          <p:spPr>
            <a:xfrm>
              <a:off x="1624865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Rectangle"/>
            <p:cNvSpPr/>
            <p:nvPr/>
          </p:nvSpPr>
          <p:spPr>
            <a:xfrm>
              <a:off x="3243123" y="369884"/>
              <a:ext cx="1422066" cy="175894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Shape"/>
            <p:cNvSpPr/>
            <p:nvPr/>
          </p:nvSpPr>
          <p:spPr>
            <a:xfrm>
              <a:off x="4660556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Shape"/>
            <p:cNvSpPr/>
            <p:nvPr/>
          </p:nvSpPr>
          <p:spPr>
            <a:xfrm>
              <a:off x="3420337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Shape"/>
            <p:cNvSpPr/>
            <p:nvPr/>
          </p:nvSpPr>
          <p:spPr>
            <a:xfrm>
              <a:off x="3243123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Rectangle"/>
            <p:cNvSpPr/>
            <p:nvPr/>
          </p:nvSpPr>
          <p:spPr>
            <a:xfrm>
              <a:off x="4861379" y="369884"/>
              <a:ext cx="1422066" cy="17589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Shape"/>
            <p:cNvSpPr/>
            <p:nvPr/>
          </p:nvSpPr>
          <p:spPr>
            <a:xfrm>
              <a:off x="6278813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Shape"/>
            <p:cNvSpPr/>
            <p:nvPr/>
          </p:nvSpPr>
          <p:spPr>
            <a:xfrm>
              <a:off x="5038593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Shape"/>
            <p:cNvSpPr/>
            <p:nvPr/>
          </p:nvSpPr>
          <p:spPr>
            <a:xfrm>
              <a:off x="4861378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68" name="Group"/>
          <p:cNvGrpSpPr/>
          <p:nvPr/>
        </p:nvGrpSpPr>
        <p:grpSpPr>
          <a:xfrm>
            <a:off x="8281107" y="5254532"/>
            <a:ext cx="1017544" cy="1234692"/>
            <a:chOff x="0" y="0"/>
            <a:chExt cx="1017542" cy="1234691"/>
          </a:xfrm>
        </p:grpSpPr>
        <p:sp>
          <p:nvSpPr>
            <p:cNvPr id="765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66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67" name="defin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</p:grpSp>
      <p:grpSp>
        <p:nvGrpSpPr>
          <p:cNvPr id="772" name="Group"/>
          <p:cNvGrpSpPr/>
          <p:nvPr/>
        </p:nvGrpSpPr>
        <p:grpSpPr>
          <a:xfrm>
            <a:off x="6651397" y="5254532"/>
            <a:ext cx="1017544" cy="1234692"/>
            <a:chOff x="0" y="0"/>
            <a:chExt cx="1017542" cy="1234691"/>
          </a:xfrm>
        </p:grpSpPr>
        <p:sp>
          <p:nvSpPr>
            <p:cNvPr id="769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0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1" name="cod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</p:grpSp>
      <p:grpSp>
        <p:nvGrpSpPr>
          <p:cNvPr id="776" name="Group"/>
          <p:cNvGrpSpPr/>
          <p:nvPr/>
        </p:nvGrpSpPr>
        <p:grpSpPr>
          <a:xfrm>
            <a:off x="5020665" y="5254532"/>
            <a:ext cx="1018566" cy="1234692"/>
            <a:chOff x="0" y="0"/>
            <a:chExt cx="1018565" cy="1234691"/>
          </a:xfrm>
        </p:grpSpPr>
        <p:sp>
          <p:nvSpPr>
            <p:cNvPr id="773" name="Triangle"/>
            <p:cNvSpPr/>
            <p:nvPr/>
          </p:nvSpPr>
          <p:spPr>
            <a:xfrm>
              <a:off x="147777" y="1040696"/>
              <a:ext cx="721988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4" name="Shape"/>
            <p:cNvSpPr/>
            <p:nvPr/>
          </p:nvSpPr>
          <p:spPr>
            <a:xfrm>
              <a:off x="1022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5" name="integrat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integrate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3436163" y="5254532"/>
            <a:ext cx="1021294" cy="1234692"/>
            <a:chOff x="0" y="0"/>
            <a:chExt cx="1021293" cy="1234691"/>
          </a:xfrm>
        </p:grpSpPr>
        <p:sp>
          <p:nvSpPr>
            <p:cNvPr id="777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8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rgbClr val="A5D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9" name="Test"/>
            <p:cNvSpPr/>
            <p:nvPr/>
          </p:nvSpPr>
          <p:spPr>
            <a:xfrm>
              <a:off x="375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781" name="first time for real feedback"/>
          <p:cNvSpPr txBox="1"/>
          <p:nvPr/>
        </p:nvSpPr>
        <p:spPr>
          <a:xfrm>
            <a:off x="3240731" y="4361781"/>
            <a:ext cx="1780958" cy="73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 defTabSz="914400">
              <a:buClr>
                <a:srgbClr val="E48312"/>
              </a:buClr>
              <a:buFont typeface="Trebuchet MS"/>
              <a:defRPr sz="1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first time for real feedback</a:t>
            </a:r>
          </a:p>
        </p:txBody>
      </p:sp>
      <p:sp>
        <p:nvSpPr>
          <p:cNvPr id="782" name="Final Software…"/>
          <p:cNvSpPr txBox="1"/>
          <p:nvPr/>
        </p:nvSpPr>
        <p:spPr>
          <a:xfrm>
            <a:off x="918498" y="5451782"/>
            <a:ext cx="1653412" cy="93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1219169">
              <a:lnSpc>
                <a:spcPct val="80000"/>
              </a:lnSpc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Final Software</a:t>
            </a:r>
          </a:p>
          <a:p>
            <a:pPr defTabSz="1219169">
              <a:lnSpc>
                <a:spcPct val="80000"/>
              </a:lnSpc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</a:t>
            </a:r>
          </a:p>
        </p:txBody>
      </p:sp>
      <p:sp>
        <p:nvSpPr>
          <p:cNvPr id="783" name="Shape"/>
          <p:cNvSpPr/>
          <p:nvPr/>
        </p:nvSpPr>
        <p:spPr>
          <a:xfrm>
            <a:off x="963523" y="5384361"/>
            <a:ext cx="1592230" cy="10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19" y="21600"/>
                </a:moveTo>
                <a:cubicBezTo>
                  <a:pt x="1751" y="21600"/>
                  <a:pt x="1210" y="20794"/>
                  <a:pt x="1210" y="19800"/>
                </a:cubicBezTo>
                <a:lnTo>
                  <a:pt x="1210" y="12600"/>
                </a:lnTo>
                <a:cubicBezTo>
                  <a:pt x="1210" y="11606"/>
                  <a:pt x="668" y="10800"/>
                  <a:pt x="0" y="10800"/>
                </a:cubicBezTo>
                <a:cubicBezTo>
                  <a:pt x="668" y="10800"/>
                  <a:pt x="1210" y="9994"/>
                  <a:pt x="1210" y="9000"/>
                </a:cubicBezTo>
                <a:lnTo>
                  <a:pt x="1210" y="1800"/>
                </a:lnTo>
                <a:cubicBezTo>
                  <a:pt x="1210" y="806"/>
                  <a:pt x="1751" y="0"/>
                  <a:pt x="2419" y="0"/>
                </a:cubicBezTo>
                <a:moveTo>
                  <a:pt x="19181" y="0"/>
                </a:moveTo>
                <a:cubicBezTo>
                  <a:pt x="19849" y="0"/>
                  <a:pt x="20390" y="806"/>
                  <a:pt x="20390" y="1800"/>
                </a:cubicBezTo>
                <a:lnTo>
                  <a:pt x="20390" y="9000"/>
                </a:lnTo>
                <a:cubicBezTo>
                  <a:pt x="20390" y="9994"/>
                  <a:pt x="20932" y="10800"/>
                  <a:pt x="21600" y="10800"/>
                </a:cubicBezTo>
                <a:cubicBezTo>
                  <a:pt x="20932" y="10800"/>
                  <a:pt x="20390" y="11606"/>
                  <a:pt x="20390" y="12600"/>
                </a:cubicBezTo>
                <a:lnTo>
                  <a:pt x="20390" y="19800"/>
                </a:lnTo>
                <a:cubicBezTo>
                  <a:pt x="20390" y="20794"/>
                  <a:pt x="19849" y="21600"/>
                  <a:pt x="19181" y="21600"/>
                </a:cubicBezTo>
              </a:path>
            </a:pathLst>
          </a:custGeom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84" name="Line"/>
          <p:cNvSpPr/>
          <p:nvPr/>
        </p:nvSpPr>
        <p:spPr>
          <a:xfrm>
            <a:off x="13975461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9" name="Connection Line"/>
          <p:cNvSpPr/>
          <p:nvPr/>
        </p:nvSpPr>
        <p:spPr>
          <a:xfrm>
            <a:off x="16942189" y="4674496"/>
            <a:ext cx="348204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88" name="Group"/>
          <p:cNvGrpSpPr/>
          <p:nvPr/>
        </p:nvGrpSpPr>
        <p:grpSpPr>
          <a:xfrm>
            <a:off x="15947096" y="4348663"/>
            <a:ext cx="974965" cy="667821"/>
            <a:chOff x="0" y="0"/>
            <a:chExt cx="974964" cy="667820"/>
          </a:xfrm>
        </p:grpSpPr>
        <p:sp>
          <p:nvSpPr>
            <p:cNvPr id="786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87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grpSp>
        <p:nvGrpSpPr>
          <p:cNvPr id="799" name="Group"/>
          <p:cNvGrpSpPr/>
          <p:nvPr/>
        </p:nvGrpSpPr>
        <p:grpSpPr>
          <a:xfrm>
            <a:off x="14520614" y="5010157"/>
            <a:ext cx="1889687" cy="1864558"/>
            <a:chOff x="0" y="0"/>
            <a:chExt cx="1889685" cy="1864557"/>
          </a:xfrm>
        </p:grpSpPr>
        <p:grpSp>
          <p:nvGrpSpPr>
            <p:cNvPr id="795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789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0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1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2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3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4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796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797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798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00" name="Line"/>
          <p:cNvSpPr/>
          <p:nvPr/>
        </p:nvSpPr>
        <p:spPr>
          <a:xfrm flipH="1">
            <a:off x="9882708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H="1">
            <a:off x="2662415" y="5918200"/>
            <a:ext cx="532077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70" name="Connection Line"/>
          <p:cNvSpPr/>
          <p:nvPr/>
        </p:nvSpPr>
        <p:spPr>
          <a:xfrm>
            <a:off x="18745589" y="4674496"/>
            <a:ext cx="348204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05" name="Group"/>
          <p:cNvGrpSpPr/>
          <p:nvPr/>
        </p:nvGrpSpPr>
        <p:grpSpPr>
          <a:xfrm>
            <a:off x="17750497" y="4348663"/>
            <a:ext cx="974965" cy="667821"/>
            <a:chOff x="0" y="0"/>
            <a:chExt cx="974964" cy="667820"/>
          </a:xfrm>
        </p:grpSpPr>
        <p:sp>
          <p:nvSpPr>
            <p:cNvPr id="803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804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sp>
        <p:nvSpPr>
          <p:cNvPr id="871" name="Connection Line"/>
          <p:cNvSpPr/>
          <p:nvPr/>
        </p:nvSpPr>
        <p:spPr>
          <a:xfrm>
            <a:off x="18032246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17" name="Group"/>
          <p:cNvGrpSpPr/>
          <p:nvPr/>
        </p:nvGrpSpPr>
        <p:grpSpPr>
          <a:xfrm>
            <a:off x="16324014" y="5010157"/>
            <a:ext cx="1889687" cy="1864558"/>
            <a:chOff x="0" y="0"/>
            <a:chExt cx="1889685" cy="1864557"/>
          </a:xfrm>
        </p:grpSpPr>
        <p:grpSp>
          <p:nvGrpSpPr>
            <p:cNvPr id="813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07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8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9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0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1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14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15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16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72" name="Connection Line"/>
          <p:cNvSpPr/>
          <p:nvPr/>
        </p:nvSpPr>
        <p:spPr>
          <a:xfrm>
            <a:off x="16262081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3" name="Connection Line"/>
          <p:cNvSpPr/>
          <p:nvPr/>
        </p:nvSpPr>
        <p:spPr>
          <a:xfrm>
            <a:off x="20524052" y="4674496"/>
            <a:ext cx="348205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22" name="Group"/>
          <p:cNvGrpSpPr/>
          <p:nvPr/>
        </p:nvGrpSpPr>
        <p:grpSpPr>
          <a:xfrm>
            <a:off x="19528961" y="4348663"/>
            <a:ext cx="974965" cy="667821"/>
            <a:chOff x="0" y="0"/>
            <a:chExt cx="974964" cy="667820"/>
          </a:xfrm>
        </p:grpSpPr>
        <p:sp>
          <p:nvSpPr>
            <p:cNvPr id="820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821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sp>
        <p:nvSpPr>
          <p:cNvPr id="874" name="Connection Line"/>
          <p:cNvSpPr/>
          <p:nvPr/>
        </p:nvSpPr>
        <p:spPr>
          <a:xfrm>
            <a:off x="19810710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34" name="Group"/>
          <p:cNvGrpSpPr/>
          <p:nvPr/>
        </p:nvGrpSpPr>
        <p:grpSpPr>
          <a:xfrm>
            <a:off x="18102478" y="5010157"/>
            <a:ext cx="1889686" cy="1864558"/>
            <a:chOff x="0" y="0"/>
            <a:chExt cx="1889685" cy="1864557"/>
          </a:xfrm>
        </p:grpSpPr>
        <p:grpSp>
          <p:nvGrpSpPr>
            <p:cNvPr id="830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24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5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6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7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8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9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31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32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33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845" name="Group"/>
          <p:cNvGrpSpPr/>
          <p:nvPr/>
        </p:nvGrpSpPr>
        <p:grpSpPr>
          <a:xfrm>
            <a:off x="19963547" y="5010157"/>
            <a:ext cx="1889687" cy="1864558"/>
            <a:chOff x="0" y="0"/>
            <a:chExt cx="1889685" cy="1864557"/>
          </a:xfrm>
        </p:grpSpPr>
        <p:grpSp>
          <p:nvGrpSpPr>
            <p:cNvPr id="841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35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6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7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8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9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40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42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43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44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46" name="Line"/>
          <p:cNvSpPr/>
          <p:nvPr/>
        </p:nvSpPr>
        <p:spPr>
          <a:xfrm>
            <a:off x="21684339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47" name="Final Software…"/>
          <p:cNvSpPr txBox="1"/>
          <p:nvPr/>
        </p:nvSpPr>
        <p:spPr>
          <a:xfrm>
            <a:off x="22338093" y="5474779"/>
            <a:ext cx="1653412" cy="93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1219169">
              <a:lnSpc>
                <a:spcPct val="80000"/>
              </a:lnSpc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Final Software</a:t>
            </a:r>
          </a:p>
          <a:p>
            <a:pPr defTabSz="1219169">
              <a:lnSpc>
                <a:spcPct val="80000"/>
              </a:lnSpc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Out</a:t>
            </a:r>
          </a:p>
        </p:txBody>
      </p:sp>
      <p:sp>
        <p:nvSpPr>
          <p:cNvPr id="848" name="Shape"/>
          <p:cNvSpPr/>
          <p:nvPr/>
        </p:nvSpPr>
        <p:spPr>
          <a:xfrm>
            <a:off x="22383119" y="5384361"/>
            <a:ext cx="1592230" cy="10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19" y="21600"/>
                </a:moveTo>
                <a:cubicBezTo>
                  <a:pt x="1751" y="21600"/>
                  <a:pt x="1210" y="20794"/>
                  <a:pt x="1210" y="19800"/>
                </a:cubicBezTo>
                <a:lnTo>
                  <a:pt x="1210" y="12600"/>
                </a:lnTo>
                <a:cubicBezTo>
                  <a:pt x="1210" y="11606"/>
                  <a:pt x="668" y="10800"/>
                  <a:pt x="0" y="10800"/>
                </a:cubicBezTo>
                <a:cubicBezTo>
                  <a:pt x="668" y="10800"/>
                  <a:pt x="1210" y="9994"/>
                  <a:pt x="1210" y="9000"/>
                </a:cubicBezTo>
                <a:lnTo>
                  <a:pt x="1210" y="1800"/>
                </a:lnTo>
                <a:cubicBezTo>
                  <a:pt x="1210" y="806"/>
                  <a:pt x="1751" y="0"/>
                  <a:pt x="2419" y="0"/>
                </a:cubicBezTo>
                <a:moveTo>
                  <a:pt x="19181" y="0"/>
                </a:moveTo>
                <a:cubicBezTo>
                  <a:pt x="19849" y="0"/>
                  <a:pt x="20390" y="806"/>
                  <a:pt x="20390" y="1800"/>
                </a:cubicBezTo>
                <a:lnTo>
                  <a:pt x="20390" y="9000"/>
                </a:lnTo>
                <a:cubicBezTo>
                  <a:pt x="20390" y="9994"/>
                  <a:pt x="20932" y="10800"/>
                  <a:pt x="21600" y="10800"/>
                </a:cubicBezTo>
                <a:cubicBezTo>
                  <a:pt x="20932" y="10800"/>
                  <a:pt x="20390" y="11606"/>
                  <a:pt x="20390" y="12600"/>
                </a:cubicBezTo>
                <a:lnTo>
                  <a:pt x="20390" y="19800"/>
                </a:lnTo>
                <a:cubicBezTo>
                  <a:pt x="20390" y="20794"/>
                  <a:pt x="19849" y="21600"/>
                  <a:pt x="19181" y="21600"/>
                </a:cubicBezTo>
              </a:path>
            </a:pathLst>
          </a:custGeom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849" name="The typical development process: 6 to 18 months"/>
          <p:cNvSpPr/>
          <p:nvPr/>
        </p:nvSpPr>
        <p:spPr>
          <a:xfrm>
            <a:off x="40438" y="1977209"/>
            <a:ext cx="12193149" cy="66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457200">
              <a:lnSpc>
                <a:spcPct val="90000"/>
              </a:lnSpc>
              <a:defRPr sz="3300">
                <a:solidFill>
                  <a:srgbClr val="FFFFFF"/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The typical development process: 6 to 18 months</a:t>
            </a:r>
          </a:p>
        </p:txBody>
      </p:sp>
      <p:sp>
        <p:nvSpPr>
          <p:cNvPr id="850" name="The DSS Agile Process: 1 to 3 weeks"/>
          <p:cNvSpPr/>
          <p:nvPr/>
        </p:nvSpPr>
        <p:spPr>
          <a:xfrm>
            <a:off x="13815277" y="1977209"/>
            <a:ext cx="10356309" cy="66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l" defTabSz="457200">
              <a:lnSpc>
                <a:spcPct val="90000"/>
              </a:lnSpc>
              <a:defRPr sz="33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The DSS Agile Process: 1 to 3 weeks</a:t>
            </a:r>
          </a:p>
        </p:txBody>
      </p:sp>
      <p:sp>
        <p:nvSpPr>
          <p:cNvPr id="851" name="Instead of a single pass, 6-18 month release that predicts all requirements and risks up front …"/>
          <p:cNvSpPr txBox="1"/>
          <p:nvPr/>
        </p:nvSpPr>
        <p:spPr>
          <a:xfrm>
            <a:off x="1156216" y="2531055"/>
            <a:ext cx="996159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rgbClr val="FFFFFF"/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t>Instead of a single pass,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6-18 month release that predicts all requirements and risks up front …</a:t>
            </a:r>
          </a:p>
        </p:txBody>
      </p:sp>
      <p:sp>
        <p:nvSpPr>
          <p:cNvPr id="852" name="Agile adapts to frequent feedback by delivering; working, tested code every 1-3 week iteration"/>
          <p:cNvSpPr txBox="1"/>
          <p:nvPr/>
        </p:nvSpPr>
        <p:spPr>
          <a:xfrm>
            <a:off x="13815178" y="2531055"/>
            <a:ext cx="91066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rgbClr val="FFFFFF"/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rPr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rPr>
              <a:t>Agile adapts to frequent feedback by delivering;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working, tested code every 1-3 week iteration</a:t>
            </a:r>
          </a:p>
        </p:txBody>
      </p:sp>
      <p:sp>
        <p:nvSpPr>
          <p:cNvPr id="853" name="Line"/>
          <p:cNvSpPr/>
          <p:nvPr/>
        </p:nvSpPr>
        <p:spPr>
          <a:xfrm>
            <a:off x="12268200" y="3699428"/>
            <a:ext cx="10885278" cy="1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4" name="Line"/>
          <p:cNvSpPr/>
          <p:nvPr/>
        </p:nvSpPr>
        <p:spPr>
          <a:xfrm>
            <a:off x="23164799" y="3426364"/>
            <a:ext cx="1" cy="546128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5" name="Line"/>
          <p:cNvSpPr/>
          <p:nvPr/>
        </p:nvSpPr>
        <p:spPr>
          <a:xfrm>
            <a:off x="1397000" y="3699428"/>
            <a:ext cx="1088527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>
            <a:off x="1384299" y="3426364"/>
            <a:ext cx="1" cy="5461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7" name="Line"/>
          <p:cNvSpPr/>
          <p:nvPr/>
        </p:nvSpPr>
        <p:spPr>
          <a:xfrm>
            <a:off x="12306298" y="3426364"/>
            <a:ext cx="1" cy="546128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8" name="4 weeks"/>
          <p:cNvSpPr txBox="1"/>
          <p:nvPr/>
        </p:nvSpPr>
        <p:spPr>
          <a:xfrm>
            <a:off x="23152100" y="3527978"/>
            <a:ext cx="89376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buClr>
                <a:srgbClr val="E48312"/>
              </a:buClr>
              <a:buFont typeface="Trebuchet MS"/>
              <a:defRPr sz="16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lvl1pPr>
          </a:lstStyle>
          <a:p>
            <a:r>
              <a:t>4 weeks</a:t>
            </a:r>
          </a:p>
        </p:txBody>
      </p:sp>
      <p:sp>
        <p:nvSpPr>
          <p:cNvPr id="859" name="72 weeks"/>
          <p:cNvSpPr txBox="1"/>
          <p:nvPr/>
        </p:nvSpPr>
        <p:spPr>
          <a:xfrm>
            <a:off x="400237" y="3527978"/>
            <a:ext cx="99814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buClr>
                <a:srgbClr val="E48312"/>
              </a:buClr>
              <a:buFont typeface="Trebuchet MS"/>
              <a:defRPr sz="16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lvl1pPr>
          </a:lstStyle>
          <a:p>
            <a:r>
              <a:t>72 weeks</a:t>
            </a:r>
          </a:p>
        </p:txBody>
      </p:sp>
      <p:sp>
        <p:nvSpPr>
          <p:cNvPr id="860" name="Line"/>
          <p:cNvSpPr/>
          <p:nvPr/>
        </p:nvSpPr>
        <p:spPr>
          <a:xfrm>
            <a:off x="12230099" y="3426364"/>
            <a:ext cx="1" cy="5461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1" name="Agile projects build software incrementally, typically using short iterations of 1-3 weeks and requires active engagement from the program to ensure the software delivery consistently remains aligned with the business needs."/>
          <p:cNvSpPr txBox="1"/>
          <p:nvPr/>
        </p:nvSpPr>
        <p:spPr>
          <a:xfrm>
            <a:off x="14890184" y="7629362"/>
            <a:ext cx="895641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t>Agile projects build software incrementally, typically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using short iterations of 1-3 weeks</a:t>
            </a:r>
            <a:r>
              <a:t> and requires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active engagement</a:t>
            </a:r>
            <a:r>
              <a:t> from the program to ensure the software delivery consistently remains aligned with the business needs.</a:t>
            </a:r>
          </a:p>
        </p:txBody>
      </p:sp>
      <p:pic>
        <p:nvPicPr>
          <p:cNvPr id="862" name="NYC DSS ITS_horz_white@4x.png" descr="NYC DSS ITS_horz_white@4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63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146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147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https://bitbucket.org/dhsit/caf-style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itbucket.org/dhsit/caf-angular-common" TargetMode="External"/><Relationship Id="rId5" Type="http://schemas.openxmlformats.org/officeDocument/2006/relationships/hyperlink" Target="https://bitbucket.org/dhsit/caf-angular-cli" TargetMode="External"/><Relationship Id="rId4" Type="http://schemas.openxmlformats.org/officeDocument/2006/relationships/hyperlink" Target="https://bitbucket.org/dhsit/caf-angular-clien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johnvoon/understanding-rxjs-and-redux-observable-93d953d436c6" TargetMode="External"/><Relationship Id="rId3" Type="http://schemas.openxmlformats.org/officeDocument/2006/relationships/hyperlink" Target="https://www.amazon.com/Writing-Great-Specifications-Specification-Example/dp/1617294101/" TargetMode="External"/><Relationship Id="rId7" Type="http://schemas.openxmlformats.org/officeDocument/2006/relationships/hyperlink" Target="https://medium.com/osldev-blog/tutorial-creating-maintainable-e2e-tests-with-protractor-and-cucumber-513435a71db3" TargetMode="External"/><Relationship Id="rId2" Type="http://schemas.openxmlformats.org/officeDocument/2006/relationships/hyperlink" Target="https://www.udemy.com/build-an-app-with-aspnet-core-and-angular-from-scratch/learn/v4/overview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vsavkin.com/migrating-angular-1-applications-to-angular-2-in-5-simple-steps-40621800a25b" TargetMode="External"/><Relationship Id="rId5" Type="http://schemas.openxmlformats.org/officeDocument/2006/relationships/hyperlink" Target="https://www.udemy.com/redux-in-angular/" TargetMode="External"/><Relationship Id="rId4" Type="http://schemas.openxmlformats.org/officeDocument/2006/relationships/hyperlink" Target="https://www.udemy.com/the-complete-guide-to-angular-2/learn/v4/overview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reactivex.io/rxjs/" TargetMode="External"/><Relationship Id="rId3" Type="http://schemas.openxmlformats.org/officeDocument/2006/relationships/hyperlink" Target="https://redux.js.org/" TargetMode="External"/><Relationship Id="rId7" Type="http://schemas.openxmlformats.org/officeDocument/2006/relationships/hyperlink" Target="https://www.typescriptlang.org/docs/home.html" TargetMode="External"/><Relationship Id="rId2" Type="http://schemas.openxmlformats.org/officeDocument/2006/relationships/hyperlink" Target="https://angular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ngular-redux.github.io/store/" TargetMode="External"/><Relationship Id="rId11" Type="http://schemas.openxmlformats.org/officeDocument/2006/relationships/hyperlink" Target="https://github.com/typicode/json-server" TargetMode="External"/><Relationship Id="rId5" Type="http://schemas.openxmlformats.org/officeDocument/2006/relationships/hyperlink" Target="https://cli.angular.io/" TargetMode="External"/><Relationship Id="rId10" Type="http://schemas.openxmlformats.org/officeDocument/2006/relationships/hyperlink" Target="https://jasmine.github.io/pages/getting_started.html" TargetMode="External"/><Relationship Id="rId4" Type="http://schemas.openxmlformats.org/officeDocument/2006/relationships/hyperlink" Target="https://redux-observable.js.org/" TargetMode="External"/><Relationship Id="rId9" Type="http://schemas.openxmlformats.org/officeDocument/2006/relationships/hyperlink" Target="http://www.protractortest.org/#/api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6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-scm.com/book/en/v2/Git-Tools-Submodules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7723" y="5383908"/>
            <a:ext cx="18238440" cy="37959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Angular 4 Seed Walkthrough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72842" y="4528266"/>
            <a:ext cx="14495011" cy="630494"/>
          </a:xfrm>
        </p:spPr>
        <p:txBody>
          <a:bodyPr/>
          <a:lstStyle/>
          <a:p>
            <a:pPr algn="r"/>
            <a:r>
              <a:rPr lang="en-US" dirty="0" smtClean="0"/>
              <a:t>Common application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75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0160" y="2831549"/>
            <a:ext cx="14641829" cy="81817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Sample usage of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CAF Angular Common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/>
              <a:t>Production and Development builds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Hot module reload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State management using Redux</a:t>
            </a:r>
            <a:endParaRPr lang="en-US" baseline="0" dirty="0" smtClean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Sample unit test with Jasmine and Karma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Sample end-to-end test using Cucumber</a:t>
            </a:r>
            <a:endParaRPr kumimoji="0" lang="en-US" sz="5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/>
              <a:t>Continuous integration using Bitbucket Pipelines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27594" y="31880"/>
            <a:ext cx="53716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CAF Features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815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7723" y="6307237"/>
            <a:ext cx="18238440" cy="19492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72842" y="4528266"/>
            <a:ext cx="14495011" cy="630494"/>
          </a:xfrm>
        </p:spPr>
        <p:txBody>
          <a:bodyPr/>
          <a:lstStyle/>
          <a:p>
            <a:pPr algn="r"/>
            <a:r>
              <a:rPr lang="en-US" dirty="0" smtClean="0"/>
              <a:t>Common application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17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93723" y="31880"/>
            <a:ext cx="850553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Seed Application Architecture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Elbow Connector 23"/>
          <p:cNvCxnSpPr>
            <a:stCxn id="41" idx="1"/>
            <a:endCxn id="6" idx="1"/>
          </p:cNvCxnSpPr>
          <p:nvPr/>
        </p:nvCxnSpPr>
        <p:spPr>
          <a:xfrm rot="10800000" flipH="1">
            <a:off x="6054168" y="2871217"/>
            <a:ext cx="1234017" cy="7484045"/>
          </a:xfrm>
          <a:prstGeom prst="bentConnector3">
            <a:avLst>
              <a:gd name="adj1" fmla="val -48165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" name="Group 2"/>
          <p:cNvGrpSpPr/>
          <p:nvPr/>
        </p:nvGrpSpPr>
        <p:grpSpPr>
          <a:xfrm>
            <a:off x="7288186" y="1682496"/>
            <a:ext cx="8153828" cy="2377439"/>
            <a:chOff x="7539895" y="1682496"/>
            <a:chExt cx="8153828" cy="2377439"/>
          </a:xfrm>
        </p:grpSpPr>
        <p:sp>
          <p:nvSpPr>
            <p:cNvPr id="6" name="Rounded Rectangle 5"/>
            <p:cNvSpPr/>
            <p:nvPr/>
          </p:nvSpPr>
          <p:spPr>
            <a:xfrm>
              <a:off x="7539895" y="1682496"/>
              <a:ext cx="8153828" cy="23774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Modules(Controllers)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008824" y="2864445"/>
              <a:ext cx="7215971" cy="801227"/>
              <a:chOff x="8043313" y="2864445"/>
              <a:chExt cx="7215971" cy="801227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8043313" y="2864445"/>
                <a:ext cx="3356276" cy="801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Components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903008" y="2864445"/>
                <a:ext cx="3356276" cy="801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Directives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288186" y="4771460"/>
            <a:ext cx="8153828" cy="2377439"/>
            <a:chOff x="7539895" y="1682496"/>
            <a:chExt cx="8153828" cy="2377439"/>
          </a:xfrm>
        </p:grpSpPr>
        <p:sp>
          <p:nvSpPr>
            <p:cNvPr id="31" name="Rounded Rectangle 30"/>
            <p:cNvSpPr/>
            <p:nvPr/>
          </p:nvSpPr>
          <p:spPr>
            <a:xfrm>
              <a:off x="7539895" y="1682496"/>
              <a:ext cx="8153828" cy="23774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Views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008824" y="2864445"/>
              <a:ext cx="7215971" cy="801227"/>
              <a:chOff x="8043313" y="2864445"/>
              <a:chExt cx="7215971" cy="801227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8043313" y="2864445"/>
                <a:ext cx="3356276" cy="801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Components</a:t>
                </a: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903008" y="2864445"/>
                <a:ext cx="3356276" cy="801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Containers</a:t>
                </a:r>
              </a:p>
            </p:txBody>
          </p:sp>
        </p:grpSp>
      </p:grpSp>
      <p:sp>
        <p:nvSpPr>
          <p:cNvPr id="41" name="Rounded Rectangle 40"/>
          <p:cNvSpPr/>
          <p:nvPr/>
        </p:nvSpPr>
        <p:spPr>
          <a:xfrm>
            <a:off x="6054169" y="8330848"/>
            <a:ext cx="10621862" cy="40488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Core Libraries</a:t>
            </a: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426686" y="9403218"/>
            <a:ext cx="9876829" cy="2612828"/>
            <a:chOff x="5483819" y="10081177"/>
            <a:chExt cx="9876829" cy="2612828"/>
          </a:xfrm>
        </p:grpSpPr>
        <p:grpSp>
          <p:nvGrpSpPr>
            <p:cNvPr id="9" name="Group 8"/>
            <p:cNvGrpSpPr/>
            <p:nvPr/>
          </p:nvGrpSpPr>
          <p:grpSpPr>
            <a:xfrm>
              <a:off x="5483819" y="10081177"/>
              <a:ext cx="4770587" cy="2574003"/>
              <a:chOff x="615767" y="1257454"/>
              <a:chExt cx="7159924" cy="3863186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615767" y="1257454"/>
                <a:ext cx="7159924" cy="3863186"/>
              </a:xfrm>
              <a:prstGeom prst="roundRect">
                <a:avLst>
                  <a:gd name="adj" fmla="val 763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ln w="0"/>
                    <a:solidFill>
                      <a:schemeClr val="tx1"/>
                    </a:solidFill>
                  </a:rPr>
                  <a:t>CAF ANGULAR COMMON</a:t>
                </a:r>
              </a:p>
              <a:p>
                <a:r>
                  <a:rPr lang="en-US" sz="2000" dirty="0">
                    <a:ln w="0"/>
                    <a:solidFill>
                      <a:schemeClr val="tx1"/>
                    </a:solidFill>
                  </a:rPr>
                  <a:t>(Angular 4 common module library)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5104" y="1257454"/>
                <a:ext cx="2381250" cy="238125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0587480" y="10081177"/>
              <a:ext cx="4773168" cy="2612828"/>
              <a:chOff x="10587480" y="10081177"/>
              <a:chExt cx="4773168" cy="2612828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0587480" y="10081177"/>
                <a:ext cx="4773168" cy="2612828"/>
              </a:xfrm>
              <a:prstGeom prst="roundRect">
                <a:avLst>
                  <a:gd name="adj" fmla="val 763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ln w="0"/>
                    <a:solidFill>
                      <a:schemeClr val="tx1"/>
                    </a:solidFill>
                  </a:rPr>
                  <a:t>CAF STYLES</a:t>
                </a:r>
              </a:p>
              <a:p>
                <a:r>
                  <a:rPr lang="en-US" sz="2000" dirty="0">
                    <a:ln w="0"/>
                    <a:solidFill>
                      <a:schemeClr val="tx1"/>
                    </a:solidFill>
                  </a:rPr>
                  <a:t>(NYC ITS standard UI/UX design styles)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03638" y="10662309"/>
                <a:ext cx="2140851" cy="884067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723217" y="5451078"/>
            <a:ext cx="4099142" cy="3302055"/>
            <a:chOff x="1094650" y="4854393"/>
            <a:chExt cx="4099142" cy="3302055"/>
          </a:xfrm>
        </p:grpSpPr>
        <p:sp>
          <p:nvSpPr>
            <p:cNvPr id="53" name="Rounded Rectangle 52"/>
            <p:cNvSpPr/>
            <p:nvPr/>
          </p:nvSpPr>
          <p:spPr>
            <a:xfrm>
              <a:off x="1094650" y="4854393"/>
              <a:ext cx="4099142" cy="3302055"/>
            </a:xfrm>
            <a:prstGeom prst="roundRect">
              <a:avLst>
                <a:gd name="adj" fmla="val 11251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Testing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466083" y="6036342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Unit Testing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466083" y="7102106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E2E Testing</a:t>
              </a:r>
            </a:p>
          </p:txBody>
        </p:sp>
      </p:grpSp>
      <p:cxnSp>
        <p:nvCxnSpPr>
          <p:cNvPr id="58" name="Elbow Connector 57"/>
          <p:cNvCxnSpPr>
            <a:stCxn id="41" idx="1"/>
            <a:endCxn id="53" idx="2"/>
          </p:cNvCxnSpPr>
          <p:nvPr/>
        </p:nvCxnSpPr>
        <p:spPr>
          <a:xfrm rot="10800000">
            <a:off x="2772789" y="8753133"/>
            <a:ext cx="3281381" cy="1602128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/>
          <p:cNvCxnSpPr>
            <a:stCxn id="6" idx="1"/>
            <a:endCxn id="53" idx="0"/>
          </p:cNvCxnSpPr>
          <p:nvPr/>
        </p:nvCxnSpPr>
        <p:spPr>
          <a:xfrm rot="10800000" flipV="1">
            <a:off x="2772788" y="2871216"/>
            <a:ext cx="4515398" cy="2579862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>
            <a:stCxn id="6" idx="2"/>
            <a:endCxn id="31" idx="0"/>
          </p:cNvCxnSpPr>
          <p:nvPr/>
        </p:nvCxnSpPr>
        <p:spPr>
          <a:xfrm>
            <a:off x="11365100" y="4059935"/>
            <a:ext cx="0" cy="7115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TextBox 69"/>
          <p:cNvSpPr txBox="1"/>
          <p:nvPr/>
        </p:nvSpPr>
        <p:spPr>
          <a:xfrm>
            <a:off x="11384566" y="4218037"/>
            <a:ext cx="15132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/>
              <a:t>r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enders view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7692320" y="8330848"/>
            <a:ext cx="3356276" cy="8012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AJAX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7320887" y="1682496"/>
            <a:ext cx="4099142" cy="4626864"/>
            <a:chOff x="18999025" y="1682496"/>
            <a:chExt cx="4099142" cy="4626864"/>
          </a:xfrm>
        </p:grpSpPr>
        <p:sp>
          <p:nvSpPr>
            <p:cNvPr id="72" name="Rounded Rectangle 71"/>
            <p:cNvSpPr/>
            <p:nvPr/>
          </p:nvSpPr>
          <p:spPr>
            <a:xfrm>
              <a:off x="18999025" y="1682496"/>
              <a:ext cx="4099142" cy="4626864"/>
            </a:xfrm>
            <a:prstGeom prst="roundRect">
              <a:avLst>
                <a:gd name="adj" fmla="val 11251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Redux Store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9370458" y="2864445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State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19370458" y="3964255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Reducers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9370458" y="5064065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Actions</a:t>
              </a:r>
            </a:p>
          </p:txBody>
        </p:sp>
      </p:grpSp>
      <p:cxnSp>
        <p:nvCxnSpPr>
          <p:cNvPr id="82" name="Elbow Connector 81"/>
          <p:cNvCxnSpPr>
            <a:stCxn id="73" idx="1"/>
            <a:endCxn id="6" idx="3"/>
          </p:cNvCxnSpPr>
          <p:nvPr/>
        </p:nvCxnSpPr>
        <p:spPr>
          <a:xfrm rot="10800000">
            <a:off x="15442014" y="2871217"/>
            <a:ext cx="2250306" cy="393843"/>
          </a:xfrm>
          <a:prstGeom prst="bentConnector3">
            <a:avLst>
              <a:gd name="adj1" fmla="val 28057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Elbow Connector 84"/>
          <p:cNvCxnSpPr>
            <a:stCxn id="74" idx="3"/>
            <a:endCxn id="73" idx="3"/>
          </p:cNvCxnSpPr>
          <p:nvPr/>
        </p:nvCxnSpPr>
        <p:spPr>
          <a:xfrm flipV="1">
            <a:off x="21048596" y="3265059"/>
            <a:ext cx="12700" cy="1099810"/>
          </a:xfrm>
          <a:prstGeom prst="bentConnector3">
            <a:avLst>
              <a:gd name="adj1" fmla="val 1332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Elbow Connector 87"/>
          <p:cNvCxnSpPr>
            <a:stCxn id="79" idx="3"/>
            <a:endCxn id="74" idx="3"/>
          </p:cNvCxnSpPr>
          <p:nvPr/>
        </p:nvCxnSpPr>
        <p:spPr>
          <a:xfrm flipV="1">
            <a:off x="21048596" y="4364869"/>
            <a:ext cx="12700" cy="4366593"/>
          </a:xfrm>
          <a:prstGeom prst="bentConnector3">
            <a:avLst>
              <a:gd name="adj1" fmla="val 1332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Straight Arrow Connector 91"/>
          <p:cNvCxnSpPr/>
          <p:nvPr/>
        </p:nvCxnSpPr>
        <p:spPr>
          <a:xfrm>
            <a:off x="18785242" y="9132075"/>
            <a:ext cx="0" cy="17363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Elbow Connector 94"/>
          <p:cNvCxnSpPr>
            <a:endCxn id="80" idx="1"/>
          </p:cNvCxnSpPr>
          <p:nvPr/>
        </p:nvCxnSpPr>
        <p:spPr>
          <a:xfrm>
            <a:off x="15476504" y="3528329"/>
            <a:ext cx="2215816" cy="193635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Rounded Rectangle 99"/>
          <p:cNvSpPr/>
          <p:nvPr/>
        </p:nvSpPr>
        <p:spPr>
          <a:xfrm>
            <a:off x="17692320" y="10868417"/>
            <a:ext cx="3356276" cy="1481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JSON SERVER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19705738" y="9132075"/>
            <a:ext cx="0" cy="17363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TextBox 104"/>
          <p:cNvSpPr txBox="1"/>
          <p:nvPr/>
        </p:nvSpPr>
        <p:spPr>
          <a:xfrm>
            <a:off x="17712337" y="9769351"/>
            <a:ext cx="93615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request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9829007" y="9769351"/>
            <a:ext cx="112851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response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21420029" y="10103702"/>
            <a:ext cx="2259121" cy="2156619"/>
          </a:xfrm>
          <a:prstGeom prst="wedgeRoundRectCallout">
            <a:avLst>
              <a:gd name="adj1" fmla="val -72271"/>
              <a:gd name="adj2" fmla="val -41684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accent3">
                <a:lumMod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/>
              <a:t>Only </a:t>
            </a:r>
            <a:r>
              <a:rPr lang="en-US" sz="2000" b="1" dirty="0"/>
              <a:t>JSON</a:t>
            </a:r>
            <a:r>
              <a:rPr lang="en-US" sz="2000" dirty="0"/>
              <a:t> Is Passed Back and </a:t>
            </a:r>
            <a:r>
              <a:rPr lang="en-US" sz="2000" dirty="0" smtClean="0"/>
              <a:t>Forth ➨</a:t>
            </a:r>
          </a:p>
          <a:p>
            <a:r>
              <a:rPr lang="en-US" sz="2000" dirty="0" smtClean="0"/>
              <a:t>Smaller</a:t>
            </a:r>
            <a:r>
              <a:rPr lang="en-US" sz="2000" dirty="0"/>
              <a:t>, Faster than traditional ASP.NET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40727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90993" y="31880"/>
            <a:ext cx="910826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Angular 4 Component Structure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0370" y="5640314"/>
            <a:ext cx="11099235" cy="6381549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286" y="5856115"/>
            <a:ext cx="415979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Component(Typescript)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1012252" y="6550530"/>
            <a:ext cx="10274430" cy="506899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6576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import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{Component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OnInit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'@angular/core'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@Component({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selector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‘app-root'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templateUrl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'./app.component.html'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styleUrls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'./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app.component.less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})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export class 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AppComponent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title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 works!'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2111487" y="5640313"/>
            <a:ext cx="5205883" cy="6381549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48694" y="5856114"/>
            <a:ext cx="292067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Template(HTML)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Rectangle 2"/>
          <p:cNvSpPr>
            <a:spLocks noChangeArrowheads="1"/>
          </p:cNvSpPr>
          <p:nvPr/>
        </p:nvSpPr>
        <p:spPr bwMode="auto">
          <a:xfrm>
            <a:off x="12523889" y="6550530"/>
            <a:ext cx="4404437" cy="506899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6576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&lt;div&gt;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{{title}}</a:t>
            </a:r>
            <a:r>
              <a:rPr lang="en-US" altLang="en-US" sz="3200" dirty="0" smtClean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kumimoji="0" lang="en-US" altLang="en-US" sz="6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004839" y="5640313"/>
            <a:ext cx="5205883" cy="6381549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42046" y="5856114"/>
            <a:ext cx="213840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Style(LESS)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18417241" y="6550529"/>
            <a:ext cx="4404437" cy="506899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6576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:host &gt; div {</a:t>
            </a:r>
          </a:p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rgbClr val="26F5F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3200" dirty="0" smtClean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‘red’</a:t>
            </a:r>
            <a:r>
              <a:rPr lang="en-US" altLang="en-US" sz="3200" dirty="0" smtClean="0">
                <a:solidFill>
                  <a:srgbClr val="CC78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26F5F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‘white’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rgbClr val="26F5F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padding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3200" dirty="0" smtClean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en-US" sz="3200" dirty="0" smtClean="0">
                <a:solidFill>
                  <a:srgbClr val="E6DB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px</a:t>
            </a:r>
            <a:r>
              <a:rPr lang="en-US" altLang="en-US" sz="3200" dirty="0" smtClean="0">
                <a:solidFill>
                  <a:srgbClr val="CC78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kumimoji="0" lang="en-US" altLang="en-US" sz="3200" b="0" i="0" u="none" strike="noStrike" cap="none" normalizeH="0" dirty="0" smtClean="0">
              <a:ln>
                <a:noFill/>
              </a:ln>
              <a:solidFill>
                <a:srgbClr val="CC783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kumimoji="0" lang="en-US" altLang="en-US" sz="6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019604" y="2477024"/>
            <a:ext cx="2658179" cy="937053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FFFFFF"/>
                </a:solidFill>
              </a:rPr>
              <a:t>a</a:t>
            </a:r>
            <a:r>
              <a:rPr lang="en-US" sz="3200" dirty="0" smtClean="0">
                <a:solidFill>
                  <a:srgbClr val="FFFFFF"/>
                </a:solidFill>
              </a:rPr>
              <a:t>pp works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39771" y="1293225"/>
            <a:ext cx="781784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400" b="1" dirty="0" smtClean="0"/>
              <a:t>Component Render Example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11355352" y="-6742625"/>
            <a:ext cx="1100388" cy="22610352"/>
          </a:xfrm>
          <a:prstGeom prst="leftBrace">
            <a:avLst>
              <a:gd name="adj1" fmla="val 8333"/>
              <a:gd name="adj2" fmla="val 48062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9415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1923" y="31880"/>
            <a:ext cx="1437733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dirty="0"/>
              <a:t>Benefits of Redux Approach to State Management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477" y="3181350"/>
            <a:ext cx="100584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1923" y="4011976"/>
            <a:ext cx="13999768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Performance </a:t>
            </a:r>
            <a:r>
              <a:rPr lang="en-US" sz="3600" dirty="0"/>
              <a:t>JSON data cached in store, no need to re-retrieve on user navigation </a:t>
            </a:r>
            <a:endParaRPr lang="en-US" sz="3600" dirty="0" smtClean="0"/>
          </a:p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Maintainability</a:t>
            </a:r>
            <a:r>
              <a:rPr lang="en-US" sz="3600" dirty="0" smtClean="0"/>
              <a:t> </a:t>
            </a:r>
            <a:r>
              <a:rPr lang="en-US" sz="3600" dirty="0"/>
              <a:t>All state centralized, keeps code neat and clean </a:t>
            </a:r>
          </a:p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Testability</a:t>
            </a:r>
            <a:r>
              <a:rPr lang="en-US" sz="3600" dirty="0" smtClean="0"/>
              <a:t> </a:t>
            </a:r>
            <a:r>
              <a:rPr lang="en-US" sz="3600" dirty="0"/>
              <a:t>Significantly simplified unit testing </a:t>
            </a:r>
          </a:p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Flexibility</a:t>
            </a:r>
            <a:r>
              <a:rPr lang="en-US" sz="3600" dirty="0" smtClean="0"/>
              <a:t> </a:t>
            </a:r>
            <a:r>
              <a:rPr lang="en-US" sz="3600" dirty="0"/>
              <a:t>Can set eviction policies to decide when to flush cache (c.f. redux-cache) </a:t>
            </a:r>
          </a:p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Enables </a:t>
            </a:r>
            <a:r>
              <a:rPr lang="en-US" sz="3600" b="1" dirty="0"/>
              <a:t>Powerful Use Cases</a:t>
            </a:r>
            <a:r>
              <a:rPr lang="en-US" sz="3600" dirty="0"/>
              <a:t> Centralized error handling, Recreate production scenario via export-import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21923" y="2249817"/>
            <a:ext cx="819455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400" b="1" dirty="0"/>
              <a:t>Why is Redux worth learning?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680273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256843" y="2051671"/>
            <a:ext cx="5830753" cy="2574004"/>
            <a:chOff x="3256843" y="2051671"/>
            <a:chExt cx="5830753" cy="2574004"/>
          </a:xfrm>
        </p:grpSpPr>
        <p:sp>
          <p:nvSpPr>
            <p:cNvPr id="12" name="Rounded Rectangle 11"/>
            <p:cNvSpPr/>
            <p:nvPr/>
          </p:nvSpPr>
          <p:spPr>
            <a:xfrm>
              <a:off x="3256843" y="2051671"/>
              <a:ext cx="5830753" cy="2574004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CAF ANGULAR CLIENT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(Angular 4 seed project)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2051671"/>
              <a:ext cx="1586603" cy="158660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3255265" y="9920095"/>
            <a:ext cx="5833909" cy="2612828"/>
            <a:chOff x="3255265" y="10249279"/>
            <a:chExt cx="5833909" cy="2612828"/>
          </a:xfrm>
        </p:grpSpPr>
        <p:sp>
          <p:nvSpPr>
            <p:cNvPr id="10" name="Rounded Rectangle 9"/>
            <p:cNvSpPr/>
            <p:nvPr/>
          </p:nvSpPr>
          <p:spPr>
            <a:xfrm>
              <a:off x="3255265" y="10249279"/>
              <a:ext cx="5833909" cy="2612828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STYLES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(NYC ITS standard UI/UX design styles)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794" y="10830411"/>
              <a:ext cx="2140851" cy="884067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256842" y="4674480"/>
            <a:ext cx="5830754" cy="2574003"/>
            <a:chOff x="3256842" y="4818013"/>
            <a:chExt cx="5830754" cy="2574003"/>
          </a:xfrm>
        </p:grpSpPr>
        <p:sp>
          <p:nvSpPr>
            <p:cNvPr id="15" name="Rounded Rectangle 14"/>
            <p:cNvSpPr/>
            <p:nvPr/>
          </p:nvSpPr>
          <p:spPr>
            <a:xfrm>
              <a:off x="3256842" y="4818013"/>
              <a:ext cx="5830754" cy="2574003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ANGULAR CLI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(Angular 4 seed generator)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4818013"/>
              <a:ext cx="1586603" cy="158660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256842" y="7297288"/>
            <a:ext cx="5830754" cy="2574003"/>
            <a:chOff x="3256842" y="7533646"/>
            <a:chExt cx="5830754" cy="2574003"/>
          </a:xfrm>
        </p:grpSpPr>
        <p:sp>
          <p:nvSpPr>
            <p:cNvPr id="18" name="Rounded Rectangle 17"/>
            <p:cNvSpPr/>
            <p:nvPr/>
          </p:nvSpPr>
          <p:spPr>
            <a:xfrm>
              <a:off x="3256842" y="7533646"/>
              <a:ext cx="5830754" cy="2574003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ANGULAR COMMON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(Angular 4 common module library)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7533646"/>
              <a:ext cx="1586603" cy="158660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739933" y="2957584"/>
            <a:ext cx="88998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4"/>
              </a:rPr>
              <a:t>https://bitbucket.org/dhsit/caf-angular-client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39933" y="5748027"/>
            <a:ext cx="825867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bitbucket.org/dhsit/caf-angular-cli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39933" y="8463660"/>
            <a:ext cx="95923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bitbucket.org/dhsit/caf-angular-common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9933" y="11034138"/>
            <a:ext cx="730969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7"/>
              </a:rPr>
              <a:t>https://</a:t>
            </a:r>
            <a:r>
              <a:rPr lang="en-US" sz="3600" dirty="0" smtClean="0">
                <a:hlinkClick r:id="rId7"/>
              </a:rPr>
              <a:t>bitbucket.org/dhsit/caf-styles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326127" y="31880"/>
            <a:ext cx="48731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Repository Links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67283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8649660" y="31880"/>
            <a:ext cx="554959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Links to Resources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513415"/>
              </p:ext>
            </p:extLst>
          </p:nvPr>
        </p:nvGraphicFramePr>
        <p:xfrm>
          <a:off x="862617" y="1866344"/>
          <a:ext cx="22941280" cy="9198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4966"/>
                <a:gridCol w="10352314"/>
                <a:gridCol w="3592286"/>
                <a:gridCol w="2253343"/>
                <a:gridCol w="3298371"/>
              </a:tblGrid>
              <a:tr h="57764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Categories</a:t>
                      </a:r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Title and URL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Publisher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Size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Price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877">
                <a:tc>
                  <a:txBody>
                    <a:bodyPr/>
                    <a:lstStyle/>
                    <a:p>
                      <a:r>
                        <a:rPr lang="en-US" dirty="0" smtClean="0"/>
                        <a:t>.NET Core</a:t>
                      </a:r>
                    </a:p>
                    <a:p>
                      <a:r>
                        <a:rPr lang="en-US" dirty="0" smtClean="0"/>
                        <a:t>Angular5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95288" marR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2"/>
                        </a:rPr>
                        <a:t>Build an app with ASPNET Core and Angular from scratch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</a:p>
                    <a:p>
                      <a:pPr marL="395288" marR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A Practical example of how to build an application with ASP.NET Core </a:t>
                      </a:r>
                      <a:r>
                        <a:rPr lang="en-US" sz="2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WebAPI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(v2) and Angular (v5) from start to finish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Udemy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20.5hr</a:t>
                      </a:r>
                      <a:r>
                        <a:rPr lang="en-US" baseline="0" dirty="0" smtClean="0"/>
                        <a:t> video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877">
                <a:tc>
                  <a:txBody>
                    <a:bodyPr/>
                    <a:lstStyle/>
                    <a:p>
                      <a:r>
                        <a:rPr lang="en-US" dirty="0" smtClean="0"/>
                        <a:t>Automated Testing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95288" indent="0" algn="l"/>
                      <a:r>
                        <a:rPr lang="en-US" dirty="0" smtClean="0">
                          <a:hlinkClick r:id="rId3"/>
                        </a:rPr>
                        <a:t>Writing Great Specifications: Using Specification By Example and Gherkin</a:t>
                      </a:r>
                      <a:endParaRPr lang="en-US" dirty="0" smtClean="0"/>
                    </a:p>
                    <a:p>
                      <a:pPr marL="395288" indent="0" algn="l"/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An example-rich tutorial that teaches you how to write good Gherkin specification documents that take advantage of the benefits of specification by example</a:t>
                      </a:r>
                      <a:r>
                        <a:rPr lang="mr-I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–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for Automated Acceptance Tests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 or </a:t>
                      </a:r>
                    </a:p>
                    <a:p>
                      <a:r>
                        <a:rPr lang="en-US" dirty="0" smtClean="0"/>
                        <a:t>Manning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 pages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$36.81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877">
                <a:tc>
                  <a:txBody>
                    <a:bodyPr/>
                    <a:lstStyle/>
                    <a:p>
                      <a:r>
                        <a:rPr lang="en-US" dirty="0" smtClean="0"/>
                        <a:t>Angular4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54013" indent="0" algn="l"/>
                      <a:r>
                        <a:rPr lang="en-US" dirty="0" smtClean="0">
                          <a:hlinkClick r:id="rId4"/>
                        </a:rPr>
                        <a:t>Angular 4 (formerly Angular 2) - The Complete Guide</a:t>
                      </a:r>
                      <a:endParaRPr lang="en-US" dirty="0" smtClean="0"/>
                    </a:p>
                    <a:p>
                      <a:pPr marL="354013" indent="0" algn="l"/>
                      <a:r>
                        <a:rPr lang="en-US" dirty="0" smtClean="0"/>
                        <a:t>Master Angular (both Angular 4 and Angular 2) and build awesome, reactive web apps with the successor of Angular.js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Udemy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22hr </a:t>
                      </a:r>
                      <a:r>
                        <a:rPr lang="fr-FR" dirty="0" err="1" smtClean="0"/>
                        <a:t>video</a:t>
                      </a:r>
                      <a:endParaRPr lang="fr-FR" dirty="0" smtClean="0"/>
                    </a:p>
                    <a:p>
                      <a:r>
                        <a:rPr lang="fr-FR" dirty="0" smtClean="0"/>
                        <a:t>17 articles</a:t>
                      </a:r>
                    </a:p>
                    <a:p>
                      <a:r>
                        <a:rPr lang="fr-FR" dirty="0" smtClean="0"/>
                        <a:t>73 </a:t>
                      </a:r>
                      <a:r>
                        <a:rPr lang="fr-FR" dirty="0" err="1" smtClean="0"/>
                        <a:t>resources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$192 </a:t>
                      </a:r>
                    </a:p>
                    <a:p>
                      <a:r>
                        <a:rPr lang="en-US" dirty="0" smtClean="0"/>
                        <a:t>($10 after discount)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877">
                <a:tc>
                  <a:txBody>
                    <a:bodyPr/>
                    <a:lstStyle/>
                    <a:p>
                      <a:r>
                        <a:rPr lang="en-US" dirty="0" smtClean="0"/>
                        <a:t>Redux</a:t>
                      </a:r>
                    </a:p>
                    <a:p>
                      <a:r>
                        <a:rPr lang="en-US" dirty="0" smtClean="0"/>
                        <a:t>Angular4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indent="0" algn="l"/>
                      <a:r>
                        <a:rPr lang="en-US" dirty="0" smtClean="0">
                          <a:hlinkClick r:id="rId5"/>
                        </a:rPr>
                        <a:t>Redux in Angular (2 and 4+)</a:t>
                      </a:r>
                      <a:endParaRPr lang="en-US" dirty="0" smtClean="0"/>
                    </a:p>
                    <a:p>
                      <a:pPr marL="290513" indent="0" algn="l"/>
                      <a:r>
                        <a:rPr lang="en-US" dirty="0" smtClean="0"/>
                        <a:t>Better manage the state of your Angular apps, improve their testability and use awesome debugging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Udemy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1.5hr video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$70</a:t>
                      </a:r>
                    </a:p>
                    <a:p>
                      <a:r>
                        <a:rPr lang="en-US" dirty="0" smtClean="0"/>
                        <a:t>($10 after discount)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7645">
                <a:tc>
                  <a:txBody>
                    <a:bodyPr/>
                    <a:lstStyle/>
                    <a:p>
                      <a:r>
                        <a:rPr lang="en-US" dirty="0" smtClean="0"/>
                        <a:t>Angular1 → Angular2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0" algn="l"/>
                      <a:r>
                        <a:rPr lang="en-US" dirty="0" smtClean="0">
                          <a:hlinkClick r:id="rId6"/>
                        </a:rPr>
                        <a:t>Upgrade Angular 1 app to Ang4 in 5 simple steps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Online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pages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39761">
                <a:tc>
                  <a:txBody>
                    <a:bodyPr/>
                    <a:lstStyle/>
                    <a:p>
                      <a:r>
                        <a:rPr lang="en-US" dirty="0" smtClean="0"/>
                        <a:t>Protractor &amp; CucumberJS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7"/>
                        </a:rPr>
                        <a:t>Tutorial: Creating maintainable E2E tests with Protractor and Cucumber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7645">
                <a:tc>
                  <a:txBody>
                    <a:bodyPr/>
                    <a:lstStyle/>
                    <a:p>
                      <a:r>
                        <a:rPr lang="en-US" dirty="0" smtClean="0"/>
                        <a:t>Redux Observable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0" algn="l"/>
                      <a:r>
                        <a:rPr lang="en-US" dirty="0" smtClean="0">
                          <a:hlinkClick r:id="rId8"/>
                        </a:rPr>
                        <a:t>Understanding </a:t>
                      </a:r>
                      <a:r>
                        <a:rPr lang="en-US" dirty="0" err="1" smtClean="0">
                          <a:hlinkClick r:id="rId8"/>
                        </a:rPr>
                        <a:t>RxJS</a:t>
                      </a:r>
                      <a:r>
                        <a:rPr lang="en-US" dirty="0" smtClean="0">
                          <a:hlinkClick r:id="rId8"/>
                        </a:rPr>
                        <a:t> and Redux-Observable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31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7546795" y="31880"/>
            <a:ext cx="665246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Links to Library Source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563793"/>
              </p:ext>
            </p:extLst>
          </p:nvPr>
        </p:nvGraphicFramePr>
        <p:xfrm>
          <a:off x="4677755" y="1267695"/>
          <a:ext cx="14545426" cy="107026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0059"/>
                <a:gridCol w="9565367"/>
              </a:tblGrid>
              <a:tr h="97296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Title and URL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2"/>
                        </a:rPr>
                        <a:t>Angular 5</a:t>
                      </a:r>
                      <a:endParaRPr 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Front-end MVC Framework</a:t>
                      </a:r>
                      <a:endParaRPr 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3"/>
                        </a:rPr>
                        <a:t>Redux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State container for </a:t>
                      </a:r>
                      <a:r>
                        <a:rPr lang="en-US" sz="2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javascript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4"/>
                        </a:rPr>
                        <a:t>Redux Observable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Redux middleware with </a:t>
                      </a:r>
                      <a:r>
                        <a:rPr lang="en-US" sz="2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RxJS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Observable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5"/>
                        </a:rPr>
                        <a:t>Angular CLI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CLI tool for Angular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6"/>
                        </a:rPr>
                        <a:t>Angular Redux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Redux store implementation in Angular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7"/>
                        </a:rPr>
                        <a:t>Typescript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Language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lvl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8"/>
                        </a:rPr>
                        <a:t>RXjs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lvl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The </a:t>
                      </a:r>
                      <a:r>
                        <a:rPr lang="en-US" sz="2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ReactiveX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library for 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9"/>
                        </a:rPr>
                        <a:t>Protractor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Protractor is an end-to-end test framework for Angular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10"/>
                        </a:rPr>
                        <a:t>Jasmine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Unit testing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11"/>
                        </a:rPr>
                        <a:t>JSON-server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Mock-backend for CAF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3384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0" y="9801225"/>
            <a:ext cx="24079200" cy="131445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4694" y="10923260"/>
            <a:ext cx="3127458" cy="1364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Immediate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 smtClean="0"/>
              <a:t>Now</a:t>
            </a:r>
            <a:endParaRPr kumimoji="0" lang="en-US" sz="3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5745" y="10923260"/>
            <a:ext cx="3090590" cy="1364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Short-term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Feb</a:t>
            </a:r>
            <a:endParaRPr kumimoji="0" lang="en-US" sz="3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25995" y="10923260"/>
            <a:ext cx="3055324" cy="1364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Long-term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 smtClean="0"/>
              <a:t>TBD</a:t>
            </a:r>
            <a:endParaRPr kumimoji="0" lang="en-US" sz="3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181" y="4772025"/>
            <a:ext cx="7298485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algn="l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</a:rPr>
              <a:t>Additional </a:t>
            </a:r>
            <a:r>
              <a:rPr lang="en-US" sz="4000" b="1" dirty="0" smtClean="0">
                <a:solidFill>
                  <a:schemeClr val="tx1"/>
                </a:solidFill>
              </a:rPr>
              <a:t>Components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Risks</a:t>
            </a:r>
            <a:r>
              <a:rPr lang="en-US" sz="2800" dirty="0">
                <a:solidFill>
                  <a:schemeClr val="tx1"/>
                </a:solidFill>
              </a:rPr>
              <a:t>: Low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Benefits</a:t>
            </a:r>
            <a:r>
              <a:rPr lang="en-US" sz="2800" dirty="0" smtClean="0">
                <a:solidFill>
                  <a:schemeClr val="tx1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High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Effort</a:t>
            </a:r>
            <a:r>
              <a:rPr lang="en-US" sz="2800" dirty="0">
                <a:solidFill>
                  <a:schemeClr val="tx1"/>
                </a:solidFill>
              </a:rPr>
              <a:t>: Moderate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We </a:t>
            </a:r>
            <a:r>
              <a:rPr lang="en-US" sz="2000" dirty="0">
                <a:solidFill>
                  <a:schemeClr val="tx1"/>
                </a:solidFill>
              </a:rPr>
              <a:t>are adding in-cell editing for tables, login integration with Active </a:t>
            </a:r>
            <a:r>
              <a:rPr lang="en-US" sz="2000" dirty="0" smtClean="0">
                <a:solidFill>
                  <a:schemeClr val="tx1"/>
                </a:solidFill>
              </a:rPr>
              <a:t>Directory and form input controls supporting template driven forms and reactive forms as well as a global error handling service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11798" y="3302649"/>
            <a:ext cx="7298485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algn="l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</a:rPr>
              <a:t>Angular </a:t>
            </a:r>
            <a:r>
              <a:rPr lang="en-US" sz="4000" b="1" dirty="0" smtClean="0">
                <a:solidFill>
                  <a:schemeClr val="tx1"/>
                </a:solidFill>
              </a:rPr>
              <a:t>v4 to 5 Upgrade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Risks</a:t>
            </a:r>
            <a:r>
              <a:rPr lang="en-US" sz="2800" dirty="0" smtClean="0">
                <a:solidFill>
                  <a:schemeClr val="tx1"/>
                </a:solidFill>
              </a:rPr>
              <a:t>: Low 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Benefits</a:t>
            </a:r>
            <a:r>
              <a:rPr lang="en-US" sz="2800" dirty="0" smtClean="0">
                <a:solidFill>
                  <a:schemeClr val="tx1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Moderate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Effort</a:t>
            </a:r>
            <a:r>
              <a:rPr lang="en-US" sz="2800" dirty="0">
                <a:solidFill>
                  <a:schemeClr val="tx1"/>
                </a:solidFill>
              </a:rPr>
              <a:t>: </a:t>
            </a:r>
            <a:r>
              <a:rPr lang="en-US" sz="2800" dirty="0" smtClean="0">
                <a:solidFill>
                  <a:schemeClr val="tx1"/>
                </a:solidFill>
              </a:rPr>
              <a:t>Small</a:t>
            </a:r>
          </a:p>
          <a:p>
            <a:pPr marL="342900" algn="l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Angular5 </a:t>
            </a:r>
            <a:r>
              <a:rPr lang="en-US" sz="2000" dirty="0">
                <a:solidFill>
                  <a:schemeClr val="tx1"/>
                </a:solidFill>
              </a:rPr>
              <a:t>incorporates </a:t>
            </a:r>
            <a:r>
              <a:rPr lang="en-US" sz="2000" dirty="0" smtClean="0">
                <a:solidFill>
                  <a:schemeClr val="tx1"/>
                </a:solidFill>
              </a:rPr>
              <a:t>Angular Universal </a:t>
            </a:r>
            <a:r>
              <a:rPr lang="en-US" sz="2000" dirty="0">
                <a:solidFill>
                  <a:schemeClr val="tx1"/>
                </a:solidFill>
              </a:rPr>
              <a:t>for optional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server-side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rendering</a:t>
            </a:r>
            <a:r>
              <a:rPr lang="en-US" sz="2000" dirty="0">
                <a:solidFill>
                  <a:schemeClr val="tx1"/>
                </a:solidFill>
              </a:rPr>
              <a:t>, and performance improvements. </a:t>
            </a:r>
            <a:r>
              <a:rPr lang="en-US" sz="2000" dirty="0" smtClean="0">
                <a:solidFill>
                  <a:schemeClr val="tx1"/>
                </a:solidFill>
              </a:rPr>
              <a:t>Very few </a:t>
            </a:r>
            <a:r>
              <a:rPr lang="en-US" sz="2000" dirty="0">
                <a:solidFill>
                  <a:schemeClr val="tx1"/>
                </a:solidFill>
              </a:rPr>
              <a:t>API changes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04415" y="1833273"/>
            <a:ext cx="7298485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algn="l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</a:rPr>
              <a:t>Bootstrap </a:t>
            </a:r>
            <a:r>
              <a:rPr lang="en-US" sz="4000" b="1" dirty="0" smtClean="0">
                <a:solidFill>
                  <a:schemeClr val="tx1"/>
                </a:solidFill>
              </a:rPr>
              <a:t>v3 to 4 Upgrade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Risks</a:t>
            </a:r>
            <a:r>
              <a:rPr lang="en-US" sz="2800" dirty="0" smtClean="0">
                <a:solidFill>
                  <a:schemeClr val="tx1"/>
                </a:solidFill>
              </a:rPr>
              <a:t>: High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Benefits</a:t>
            </a:r>
            <a:r>
              <a:rPr lang="en-US" sz="2800" dirty="0" smtClean="0">
                <a:solidFill>
                  <a:schemeClr val="tx1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High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Effort</a:t>
            </a:r>
            <a:r>
              <a:rPr lang="en-US" sz="2800" dirty="0">
                <a:solidFill>
                  <a:schemeClr val="tx1"/>
                </a:solidFill>
              </a:rPr>
              <a:t>: </a:t>
            </a:r>
            <a:r>
              <a:rPr lang="en-US" sz="2800" dirty="0" smtClean="0">
                <a:solidFill>
                  <a:schemeClr val="tx1"/>
                </a:solidFill>
              </a:rPr>
              <a:t>Very Large</a:t>
            </a:r>
          </a:p>
          <a:p>
            <a:pPr marL="342900" algn="l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Requires migration from LESS to SCSS. Entire UX catalog</a:t>
            </a:r>
          </a:p>
          <a:p>
            <a:pPr marL="342900" algn="l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must be migrated. Significant CAF Component</a:t>
            </a:r>
          </a:p>
          <a:p>
            <a:pPr marL="342900" algn="l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Refactoring. Much better horizontal fitting for tables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962794" y="31880"/>
            <a:ext cx="32364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Next Steps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99653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14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439393" y="31880"/>
            <a:ext cx="675986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Why are we doing this?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363684" y="14535550"/>
            <a:ext cx="4911282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Testing frameworks are included out of the box.</a:t>
            </a:r>
          </a:p>
          <a:p>
            <a:pPr marL="336550" indent="-33655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Protractor uses </a:t>
            </a:r>
            <a:r>
              <a:rPr lang="en-US" sz="2800" dirty="0"/>
              <a:t>Selenium </a:t>
            </a:r>
            <a:r>
              <a:rPr lang="en-US" sz="2800" dirty="0" smtClean="0"/>
              <a:t>Server to output feature testing logs.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17635" y="1281985"/>
            <a:ext cx="130805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Today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275608" y="1281985"/>
            <a:ext cx="85295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Angular 4 Common Application Framework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294062" y="2090348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1294062" y="2998424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/>
        </p:nvCxnSpPr>
        <p:spPr>
          <a:xfrm>
            <a:off x="1294062" y="12549255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/>
          <p:nvPr/>
        </p:nvCxnSpPr>
        <p:spPr>
          <a:xfrm>
            <a:off x="1294062" y="4298217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/>
          <p:nvPr/>
        </p:nvCxnSpPr>
        <p:spPr>
          <a:xfrm>
            <a:off x="1294062" y="5167122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/>
          <p:nvPr/>
        </p:nvCxnSpPr>
        <p:spPr>
          <a:xfrm>
            <a:off x="1294062" y="6036027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/>
          <p:cNvCxnSpPr/>
          <p:nvPr/>
        </p:nvCxnSpPr>
        <p:spPr>
          <a:xfrm>
            <a:off x="1294062" y="7335820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58"/>
          <p:cNvCxnSpPr/>
          <p:nvPr/>
        </p:nvCxnSpPr>
        <p:spPr>
          <a:xfrm>
            <a:off x="1294062" y="8204725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Connector 60"/>
          <p:cNvCxnSpPr/>
          <p:nvPr/>
        </p:nvCxnSpPr>
        <p:spPr>
          <a:xfrm>
            <a:off x="1294062" y="9073630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Connector 62"/>
          <p:cNvCxnSpPr/>
          <p:nvPr/>
        </p:nvCxnSpPr>
        <p:spPr>
          <a:xfrm>
            <a:off x="1294062" y="9942535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/>
          <p:nvPr/>
        </p:nvCxnSpPr>
        <p:spPr>
          <a:xfrm>
            <a:off x="1294062" y="10811440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8" name="Group 17"/>
          <p:cNvGrpSpPr/>
          <p:nvPr/>
        </p:nvGrpSpPr>
        <p:grpSpPr>
          <a:xfrm>
            <a:off x="3164349" y="2258061"/>
            <a:ext cx="20110616" cy="572650"/>
            <a:chOff x="3164349" y="2259842"/>
            <a:chExt cx="20110616" cy="572650"/>
          </a:xfrm>
        </p:grpSpPr>
        <p:sp>
          <p:nvSpPr>
            <p:cNvPr id="14" name="TextBox 13"/>
            <p:cNvSpPr txBox="1"/>
            <p:nvPr/>
          </p:nvSpPr>
          <p:spPr>
            <a:xfrm>
              <a:off x="3164349" y="2299013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UX Consistency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00595" y="2259842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UX Design Inconsistencies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3807794" y="2299013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100% DSS/DHS Standard UX Design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64349" y="3166137"/>
            <a:ext cx="20110616" cy="964367"/>
            <a:chOff x="3164349" y="3132309"/>
            <a:chExt cx="20110616" cy="964367"/>
          </a:xfrm>
        </p:grpSpPr>
        <p:sp>
          <p:nvSpPr>
            <p:cNvPr id="52" name="TextBox 51"/>
            <p:cNvSpPr txBox="1"/>
            <p:nvPr/>
          </p:nvSpPr>
          <p:spPr>
            <a:xfrm>
              <a:off x="3164349" y="3347753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Deployment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00595" y="3132309"/>
              <a:ext cx="6400800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Inflexible Deploy Options</a:t>
              </a:r>
              <a:br>
                <a:rPr lang="en-US" sz="2800" dirty="0" smtClean="0">
                  <a:solidFill>
                    <a:srgbClr val="FF0000"/>
                  </a:solidFill>
                </a:rPr>
              </a:br>
              <a:r>
                <a:rPr lang="en-US" sz="2800" dirty="0" smtClean="0">
                  <a:solidFill>
                    <a:srgbClr val="FF0000"/>
                  </a:solidFill>
                </a:rPr>
                <a:t>(client + server = 1 repo)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807794" y="3347753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Separate Unit of Deployment from Development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64349" y="4465930"/>
            <a:ext cx="20110616" cy="533479"/>
            <a:chOff x="3164349" y="4435664"/>
            <a:chExt cx="20110616" cy="533479"/>
          </a:xfrm>
        </p:grpSpPr>
        <p:sp>
          <p:nvSpPr>
            <p:cNvPr id="54" name="TextBox 53"/>
            <p:cNvSpPr txBox="1"/>
            <p:nvPr/>
          </p:nvSpPr>
          <p:spPr>
            <a:xfrm>
              <a:off x="3164349" y="4435664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Platform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00595" y="4435664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Older Platforms(MVC, Angular1)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807794" y="4435664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Well-supported, Rapidly growing Platform (Angular 4+)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64349" y="5334835"/>
            <a:ext cx="20110616" cy="533479"/>
            <a:chOff x="3164349" y="5309913"/>
            <a:chExt cx="20110616" cy="533479"/>
          </a:xfrm>
        </p:grpSpPr>
        <p:sp>
          <p:nvSpPr>
            <p:cNvPr id="56" name="TextBox 55"/>
            <p:cNvSpPr txBox="1"/>
            <p:nvPr/>
          </p:nvSpPr>
          <p:spPr>
            <a:xfrm>
              <a:off x="3164349" y="5309913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Latency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000595" y="5309913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Long Start-Up Latency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807794" y="5309913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Instant-On Low Latency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64349" y="6203740"/>
            <a:ext cx="20110616" cy="964367"/>
            <a:chOff x="3164349" y="6180598"/>
            <a:chExt cx="20110616" cy="964367"/>
          </a:xfrm>
        </p:grpSpPr>
        <p:sp>
          <p:nvSpPr>
            <p:cNvPr id="58" name="TextBox 57"/>
            <p:cNvSpPr txBox="1"/>
            <p:nvPr/>
          </p:nvSpPr>
          <p:spPr>
            <a:xfrm>
              <a:off x="3164349" y="6396042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Performance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00595" y="6180598"/>
              <a:ext cx="6400800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Performance Issues due to Chattiness, Large Payloads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3807794" y="6180598"/>
              <a:ext cx="9467171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High Performance: </a:t>
              </a:r>
              <a:br>
                <a:rPr lang="en-US" sz="2800" dirty="0" smtClean="0">
                  <a:solidFill>
                    <a:srgbClr val="0000FF"/>
                  </a:solidFill>
                </a:rPr>
              </a:br>
              <a:r>
                <a:rPr lang="en-US" sz="2800" dirty="0" smtClean="0">
                  <a:solidFill>
                    <a:srgbClr val="0000FF"/>
                  </a:solidFill>
                </a:rPr>
                <a:t>Fewer AJAX calls, Smaller Payloads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64349" y="8372438"/>
            <a:ext cx="20110616" cy="533479"/>
            <a:chOff x="3164349" y="7483953"/>
            <a:chExt cx="20110616" cy="533479"/>
          </a:xfrm>
        </p:grpSpPr>
        <p:sp>
          <p:nvSpPr>
            <p:cNvPr id="60" name="TextBox 59"/>
            <p:cNvSpPr txBox="1"/>
            <p:nvPr/>
          </p:nvSpPr>
          <p:spPr>
            <a:xfrm>
              <a:off x="3164349" y="7483953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Code length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00595" y="7483953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1000s of lines of code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807794" y="7483953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100s of lines of code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64349" y="7503533"/>
            <a:ext cx="20110616" cy="533479"/>
            <a:chOff x="3164349" y="8356420"/>
            <a:chExt cx="20110616" cy="533479"/>
          </a:xfrm>
        </p:grpSpPr>
        <p:sp>
          <p:nvSpPr>
            <p:cNvPr id="62" name="TextBox 61"/>
            <p:cNvSpPr txBox="1"/>
            <p:nvPr/>
          </p:nvSpPr>
          <p:spPr>
            <a:xfrm>
              <a:off x="3164349" y="8356420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Reusability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00595" y="8356420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Reuse primarily via Copy/Paste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3807794" y="8356420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Component-Bases Reuse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520883" y="9241343"/>
            <a:ext cx="20754082" cy="533479"/>
            <a:chOff x="2520883" y="9294261"/>
            <a:chExt cx="20754082" cy="533479"/>
          </a:xfrm>
        </p:grpSpPr>
        <p:sp>
          <p:nvSpPr>
            <p:cNvPr id="64" name="TextBox 63"/>
            <p:cNvSpPr txBox="1"/>
            <p:nvPr/>
          </p:nvSpPr>
          <p:spPr>
            <a:xfrm>
              <a:off x="2520883" y="9294261"/>
              <a:ext cx="370126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err="1" smtClean="0"/>
                <a:t>Linting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00595" y="9294261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Inconsistent Code quality, Formatting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3807794" y="9294261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solidFill>
                    <a:srgbClr val="0000FF"/>
                  </a:solidFill>
                </a:rPr>
                <a:t>Linting</a:t>
              </a:r>
              <a:r>
                <a:rPr lang="en-US" sz="2800" dirty="0" smtClean="0">
                  <a:solidFill>
                    <a:srgbClr val="0000FF"/>
                  </a:solidFill>
                </a:rPr>
                <a:t> Built-In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72616" y="10110248"/>
            <a:ext cx="21702350" cy="533479"/>
            <a:chOff x="1572616" y="10097917"/>
            <a:chExt cx="21702350" cy="533479"/>
          </a:xfrm>
        </p:grpSpPr>
        <p:sp>
          <p:nvSpPr>
            <p:cNvPr id="66" name="TextBox 65"/>
            <p:cNvSpPr txBox="1"/>
            <p:nvPr/>
          </p:nvSpPr>
          <p:spPr>
            <a:xfrm>
              <a:off x="1572616" y="10097917"/>
              <a:ext cx="464953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r"/>
              <a:r>
                <a:rPr lang="en-US" sz="2800" b="1" dirty="0"/>
                <a:t>Automated Testing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000596" y="10097917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No Automated Tests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807795" y="10097917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Fully Automated Acceptance/Unit Tests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72616" y="11848058"/>
            <a:ext cx="21702350" cy="533479"/>
            <a:chOff x="1572616" y="11846288"/>
            <a:chExt cx="21702350" cy="533479"/>
          </a:xfrm>
        </p:grpSpPr>
        <p:sp>
          <p:nvSpPr>
            <p:cNvPr id="67" name="TextBox 66"/>
            <p:cNvSpPr txBox="1"/>
            <p:nvPr/>
          </p:nvSpPr>
          <p:spPr>
            <a:xfrm>
              <a:off x="1572616" y="11846288"/>
              <a:ext cx="464953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Production Debugging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000596" y="11846288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sz="2800" dirty="0">
                  <a:solidFill>
                    <a:srgbClr val="FF0000"/>
                  </a:solidFill>
                </a:rPr>
                <a:t>Challenges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807795" y="11846288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Rich State Debugging Tools: Augury, Redux Dev Tools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cxnSp>
        <p:nvCxnSpPr>
          <p:cNvPr id="110" name="Straight Connector 109"/>
          <p:cNvCxnSpPr/>
          <p:nvPr/>
        </p:nvCxnSpPr>
        <p:spPr>
          <a:xfrm>
            <a:off x="1294062" y="11680345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Group 8"/>
          <p:cNvGrpSpPr/>
          <p:nvPr/>
        </p:nvGrpSpPr>
        <p:grpSpPr>
          <a:xfrm>
            <a:off x="1572616" y="10979153"/>
            <a:ext cx="21702350" cy="533479"/>
            <a:chOff x="1572616" y="10996231"/>
            <a:chExt cx="21702350" cy="533479"/>
          </a:xfrm>
        </p:grpSpPr>
        <p:sp>
          <p:nvSpPr>
            <p:cNvPr id="111" name="TextBox 110"/>
            <p:cNvSpPr txBox="1"/>
            <p:nvPr/>
          </p:nvSpPr>
          <p:spPr>
            <a:xfrm>
              <a:off x="1572616" y="10996231"/>
              <a:ext cx="464953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Production Deployment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000596" y="10996231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Challenges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807795" y="10996231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Deployment Simplified, Automated, CI/CD Built-In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242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33387" y="31880"/>
            <a:ext cx="99658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How CAF Builds On Angular4(CLI)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4" y="2007705"/>
            <a:ext cx="10058400" cy="6552947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3512805" y="2007705"/>
            <a:ext cx="10058400" cy="6552947"/>
            <a:chOff x="12141205" y="2007705"/>
            <a:chExt cx="10058400" cy="655294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1205" y="2007705"/>
              <a:ext cx="10058400" cy="655294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"/>
            <a:srcRect l="42169" t="10081" r="114" b="33293"/>
            <a:stretch/>
          </p:blipFill>
          <p:spPr>
            <a:xfrm>
              <a:off x="12622696" y="2865202"/>
              <a:ext cx="9108240" cy="5026468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14525680" y="1567949"/>
            <a:ext cx="804547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800" b="1" dirty="0">
                <a:ln w="0"/>
                <a:solidFill>
                  <a:schemeClr val="tx1"/>
                </a:solidFill>
              </a:rPr>
              <a:t>CAF Angular Client built with CAF Angular </a:t>
            </a:r>
            <a:r>
              <a:rPr lang="en-US" sz="2800" b="1" dirty="0" smtClean="0">
                <a:ln w="0"/>
                <a:solidFill>
                  <a:schemeClr val="tx1"/>
                </a:solidFill>
              </a:rPr>
              <a:t>CLI</a:t>
            </a:r>
            <a:endParaRPr lang="en-US" sz="28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78792" y="1567949"/>
            <a:ext cx="814966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800" b="1" smtClean="0">
                <a:ln w="0"/>
                <a:solidFill>
                  <a:schemeClr val="tx1"/>
                </a:solidFill>
              </a:rPr>
              <a:t>Angular </a:t>
            </a:r>
            <a:r>
              <a:rPr lang="en-US" sz="2800" b="1" dirty="0">
                <a:ln w="0"/>
                <a:solidFill>
                  <a:schemeClr val="tx1"/>
                </a:solidFill>
              </a:rPr>
              <a:t>4 Application created with Angular CLI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23216" y="8912190"/>
            <a:ext cx="5648982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pm install –g @angular/cli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lang="en-US" sz="3600" dirty="0" smtClean="0"/>
              <a:t>g new my-app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d my-app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lang="en-US" sz="3600" dirty="0" smtClean="0"/>
              <a:t>pm install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g serve --open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329652" y="8912190"/>
            <a:ext cx="11869605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pm install –g @angular/cli</a:t>
            </a:r>
          </a:p>
          <a:p>
            <a:pPr algn="l"/>
            <a:r>
              <a:rPr lang="en-US" sz="3600" dirty="0"/>
              <a:t>npm install –g </a:t>
            </a:r>
            <a:r>
              <a:rPr lang="en-US" sz="3600" dirty="0" smtClean="0"/>
              <a:t>https://bitbucket.org/dhsit/caf-angular-cli</a:t>
            </a:r>
            <a:endParaRPr lang="en-US" sz="36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caf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new my-app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</a:t>
            </a:r>
            <a:r>
              <a:rPr lang="en-US" sz="3600" dirty="0" smtClean="0"/>
              <a:t>d my-app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lang="en-US" sz="3600" dirty="0" smtClean="0"/>
              <a:t>pm start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11285906" y="4494098"/>
            <a:ext cx="1617554" cy="1580159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325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77587" y="31880"/>
            <a:ext cx="124216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How CAF Builds </a:t>
            </a:r>
            <a:r>
              <a:rPr lang="en-US" dirty="0" smtClean="0"/>
              <a:t>o</a:t>
            </a: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Angular 4(Architecture)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-5359403" y="1450256"/>
            <a:ext cx="4921916" cy="7899017"/>
          </a:xfrm>
          <a:prstGeom prst="roundRect">
            <a:avLst>
              <a:gd name="adj" fmla="val 70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 smtClean="0">
                <a:ln w="0"/>
                <a:solidFill>
                  <a:schemeClr val="tx1"/>
                </a:solidFill>
              </a:rPr>
              <a:t>CAF Angular CLI</a:t>
            </a:r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-4902732" y="2669740"/>
            <a:ext cx="4008500" cy="71225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</a:rPr>
              <a:t>Dependencies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-4902732" y="7088142"/>
            <a:ext cx="4008500" cy="71225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smtClean="0">
                <a:ln w="0"/>
                <a:solidFill>
                  <a:schemeClr val="tx1"/>
                </a:solidFill>
              </a:rPr>
              <a:t>Redux Store</a:t>
            </a:r>
            <a:endParaRPr lang="en-US" sz="2400" dirty="0">
              <a:ln w="0"/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4902732" y="8151832"/>
            <a:ext cx="4008500" cy="71225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 smtClean="0">
                <a:ln w="0"/>
                <a:solidFill>
                  <a:schemeClr val="tx1"/>
                </a:solidFill>
              </a:rPr>
              <a:t>AppRoutes</a:t>
            </a:r>
            <a:endParaRPr lang="en-US" sz="24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989625" y="1232844"/>
            <a:ext cx="16824251" cy="11033651"/>
            <a:chOff x="3640542" y="1232844"/>
            <a:chExt cx="16824251" cy="11033651"/>
          </a:xfrm>
        </p:grpSpPr>
        <p:grpSp>
          <p:nvGrpSpPr>
            <p:cNvPr id="237" name="Group 236"/>
            <p:cNvGrpSpPr/>
            <p:nvPr/>
          </p:nvGrpSpPr>
          <p:grpSpPr>
            <a:xfrm>
              <a:off x="5861314" y="1232844"/>
              <a:ext cx="10997713" cy="4877846"/>
              <a:chOff x="5441814" y="1450257"/>
              <a:chExt cx="10997713" cy="4877846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441814" y="1450257"/>
                <a:ext cx="10997713" cy="4877846"/>
              </a:xfrm>
              <a:prstGeom prst="roundRect">
                <a:avLst>
                  <a:gd name="adj" fmla="val 707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b="1" dirty="0">
                    <a:ln w="0"/>
                    <a:solidFill>
                      <a:schemeClr val="tx1"/>
                    </a:solidFill>
                  </a:rPr>
                  <a:t>Angular 4 Application</a:t>
                </a: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 smtClean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5836465" y="3815251"/>
                <a:ext cx="2781883" cy="71225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>
                    <a:ln w="0"/>
                    <a:solidFill>
                      <a:schemeClr val="tx1"/>
                    </a:solidFill>
                  </a:rPr>
                  <a:t>Dependencies</a:t>
                </a: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2202285" y="2669740"/>
                <a:ext cx="4008500" cy="3003272"/>
                <a:chOff x="1174297" y="3714769"/>
                <a:chExt cx="4008500" cy="3003272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1174297" y="3714769"/>
                  <a:ext cx="4008500" cy="3003272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err="1" smtClean="0">
                      <a:ln w="0"/>
                      <a:solidFill>
                        <a:schemeClr val="tx1"/>
                      </a:solidFill>
                    </a:rPr>
                    <a:t>AppModule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1573001" y="4590482"/>
                  <a:ext cx="3211091" cy="504033"/>
                </a:xfrm>
                <a:prstGeom prst="roundRect">
                  <a:avLst>
                    <a:gd name="adj" fmla="val 35007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Component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573001" y="5290187"/>
                  <a:ext cx="3211091" cy="504033"/>
                </a:xfrm>
                <a:prstGeom prst="roundRect">
                  <a:avLst>
                    <a:gd name="adj" fmla="val 35007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Template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1573001" y="5989892"/>
                  <a:ext cx="3211091" cy="504033"/>
                </a:xfrm>
                <a:prstGeom prst="roundRect">
                  <a:avLst>
                    <a:gd name="adj" fmla="val 35007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Stylesheet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" name="Rounded Rectangle 46"/>
              <p:cNvSpPr/>
              <p:nvPr/>
            </p:nvSpPr>
            <p:spPr>
              <a:xfrm>
                <a:off x="9131842" y="4960762"/>
                <a:ext cx="2781883" cy="7122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>
                    <a:ln w="0"/>
                    <a:solidFill>
                      <a:schemeClr val="tx1"/>
                    </a:solidFill>
                  </a:rPr>
                  <a:t>Store</a:t>
                </a: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5836465" y="2669740"/>
                <a:ext cx="2781883" cy="71225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AppRoutes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Rounded Rectangle 160"/>
            <p:cNvSpPr/>
            <p:nvPr/>
          </p:nvSpPr>
          <p:spPr>
            <a:xfrm>
              <a:off x="5861314" y="7358414"/>
              <a:ext cx="10997713" cy="4908081"/>
            </a:xfrm>
            <a:prstGeom prst="roundRect">
              <a:avLst>
                <a:gd name="adj" fmla="val 70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 smtClean="0">
                  <a:ln w="0"/>
                  <a:solidFill>
                    <a:schemeClr val="tx1"/>
                  </a:solidFill>
                </a:rPr>
                <a:t>CAF Angular Client</a:t>
              </a: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12621785" y="8610080"/>
              <a:ext cx="4008500" cy="300327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Core Dependencies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13020489" y="10537310"/>
              <a:ext cx="3211091" cy="789566"/>
            </a:xfrm>
            <a:prstGeom prst="roundRect">
              <a:avLst>
                <a:gd name="adj" fmla="val 3500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CAF ANGULAR COMMON</a:t>
              </a:r>
              <a:endParaRPr lang="en-US" sz="20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3020489" y="9461268"/>
              <a:ext cx="3211091" cy="789566"/>
            </a:xfrm>
            <a:prstGeom prst="roundRect">
              <a:avLst>
                <a:gd name="adj" fmla="val 3500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CAF STYLES</a:t>
              </a:r>
              <a:endParaRPr lang="en-US" sz="20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9551342" y="8610080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err="1" smtClean="0">
                  <a:ln w="0"/>
                  <a:solidFill>
                    <a:schemeClr val="tx1"/>
                  </a:solidFill>
                </a:rPr>
                <a:t>CucumberJS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9551342" y="9755591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Header / Sidebar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9551342" y="10901102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Examples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179152" y="8610080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Redux Store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cxnSp>
          <p:nvCxnSpPr>
            <p:cNvPr id="189" name="Elbow Connector 188"/>
            <p:cNvCxnSpPr>
              <a:stCxn id="164" idx="3"/>
              <a:endCxn id="42" idx="3"/>
            </p:cNvCxnSpPr>
            <p:nvPr/>
          </p:nvCxnSpPr>
          <p:spPr>
            <a:xfrm flipV="1">
              <a:off x="16231580" y="3953963"/>
              <a:ext cx="398705" cy="6978130"/>
            </a:xfrm>
            <a:prstGeom prst="bentConnector3">
              <a:avLst>
                <a:gd name="adj1" fmla="val 725914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Elbow Connector 194"/>
            <p:cNvCxnSpPr>
              <a:stCxn id="69" idx="1"/>
              <a:endCxn id="41" idx="1"/>
            </p:cNvCxnSpPr>
            <p:nvPr/>
          </p:nvCxnSpPr>
          <p:spPr>
            <a:xfrm rot="10800000" flipH="1">
              <a:off x="6179151" y="3953963"/>
              <a:ext cx="76813" cy="7303264"/>
            </a:xfrm>
            <a:prstGeom prst="bentConnector3">
              <a:avLst>
                <a:gd name="adj1" fmla="val -2876857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Elbow Connector 199"/>
            <p:cNvCxnSpPr>
              <a:stCxn id="172" idx="2"/>
              <a:endCxn id="43" idx="3"/>
            </p:cNvCxnSpPr>
            <p:nvPr/>
          </p:nvCxnSpPr>
          <p:spPr>
            <a:xfrm rot="5400000" flipH="1" flipV="1">
              <a:off x="9570284" y="4952057"/>
              <a:ext cx="8033295" cy="5289296"/>
            </a:xfrm>
            <a:prstGeom prst="bentConnector4">
              <a:avLst>
                <a:gd name="adj1" fmla="val -11146"/>
                <a:gd name="adj2" fmla="val 183558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4" name="TextBox 203"/>
            <p:cNvSpPr txBox="1"/>
            <p:nvPr/>
          </p:nvSpPr>
          <p:spPr>
            <a:xfrm>
              <a:off x="16600610" y="6404286"/>
              <a:ext cx="120545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Import</a:t>
              </a:r>
              <a:b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</a:b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 stylesheet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9265454" y="6323654"/>
              <a:ext cx="97462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Import </a:t>
              </a:r>
              <a:b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</a:b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modules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209" name="Elbow Connector 208"/>
            <p:cNvCxnSpPr>
              <a:stCxn id="168" idx="3"/>
              <a:endCxn id="45" idx="3"/>
            </p:cNvCxnSpPr>
            <p:nvPr/>
          </p:nvCxnSpPr>
          <p:spPr>
            <a:xfrm flipV="1">
              <a:off x="16231580" y="4979467"/>
              <a:ext cx="12700" cy="4876584"/>
            </a:xfrm>
            <a:prstGeom prst="bentConnector3">
              <a:avLst>
                <a:gd name="adj1" fmla="val 1320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3" name="TextBox 222"/>
            <p:cNvSpPr txBox="1"/>
            <p:nvPr/>
          </p:nvSpPr>
          <p:spPr>
            <a:xfrm>
              <a:off x="17861516" y="3084713"/>
              <a:ext cx="2603277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Add examples(KPI, grid)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8084177" y="6302977"/>
              <a:ext cx="105157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configure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 smtClean="0"/>
                <a:t>redux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228" name="Elbow Connector 227"/>
            <p:cNvCxnSpPr>
              <a:stCxn id="172" idx="2"/>
              <a:endCxn id="48" idx="1"/>
            </p:cNvCxnSpPr>
            <p:nvPr/>
          </p:nvCxnSpPr>
          <p:spPr>
            <a:xfrm rot="5400000" flipH="1">
              <a:off x="4196675" y="4867743"/>
              <a:ext cx="8804900" cy="4686319"/>
            </a:xfrm>
            <a:prstGeom prst="bentConnector4">
              <a:avLst>
                <a:gd name="adj1" fmla="val -10169"/>
                <a:gd name="adj2" fmla="val 17317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6" name="TextBox 235"/>
            <p:cNvSpPr txBox="1"/>
            <p:nvPr/>
          </p:nvSpPr>
          <p:spPr>
            <a:xfrm>
              <a:off x="3640542" y="2295222"/>
              <a:ext cx="12182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Add routes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79152" y="9755591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JSON Server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867266" y="6308964"/>
              <a:ext cx="1590179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Setup</a:t>
              </a: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 </a:t>
              </a:r>
              <a:b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</a:br>
              <a:r>
                <a:rPr lang="en-US" sz="1800" dirty="0" smtClean="0"/>
                <a:t>mock backend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API server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179152" y="10901102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err="1" smtClean="0">
                  <a:ln w="0"/>
                  <a:solidFill>
                    <a:schemeClr val="tx1"/>
                  </a:solidFill>
                </a:rPr>
                <a:t>Package.json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021611" y="3269543"/>
              <a:ext cx="15388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update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 smtClean="0"/>
                <a:t>dependencies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83" name="Elbow Connector 82"/>
            <p:cNvCxnSpPr>
              <a:stCxn id="52" idx="1"/>
              <a:endCxn id="94" idx="1"/>
            </p:cNvCxnSpPr>
            <p:nvPr/>
          </p:nvCxnSpPr>
          <p:spPr>
            <a:xfrm rot="10800000" flipH="1">
              <a:off x="6179151" y="5080330"/>
              <a:ext cx="39063" cy="5031386"/>
            </a:xfrm>
            <a:prstGeom prst="bentConnector3">
              <a:avLst>
                <a:gd name="adj1" fmla="val -3413716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9" name="Elbow Connector 88"/>
            <p:cNvCxnSpPr>
              <a:stCxn id="88" idx="0"/>
              <a:endCxn id="47" idx="2"/>
            </p:cNvCxnSpPr>
            <p:nvPr/>
          </p:nvCxnSpPr>
          <p:spPr>
            <a:xfrm rot="5400000" flipH="1" flipV="1">
              <a:off x="7678949" y="5346745"/>
              <a:ext cx="3154481" cy="3372190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4" name="Rounded Rectangle 93"/>
            <p:cNvSpPr/>
            <p:nvPr/>
          </p:nvSpPr>
          <p:spPr>
            <a:xfrm>
              <a:off x="6218215" y="4724205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Mock Backend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9551343" y="3597838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E2E Test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9551343" y="2452327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Unit Test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688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/>
          <p:cNvSpPr/>
          <p:nvPr/>
        </p:nvSpPr>
        <p:spPr>
          <a:xfrm>
            <a:off x="9196451" y="1472591"/>
            <a:ext cx="14774712" cy="10194348"/>
          </a:xfrm>
          <a:prstGeom prst="roundRect">
            <a:avLst>
              <a:gd name="adj" fmla="val 376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 smtClean="0">
                <a:ln w="0"/>
                <a:solidFill>
                  <a:schemeClr val="tx1"/>
                </a:solidFill>
              </a:rPr>
              <a:t>CAF Angular Common Modules</a:t>
            </a:r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73497" y="1450257"/>
            <a:ext cx="7764356" cy="4877846"/>
            <a:chOff x="8675171" y="1450257"/>
            <a:chExt cx="7764356" cy="4877846"/>
          </a:xfrm>
        </p:grpSpPr>
        <p:sp>
          <p:nvSpPr>
            <p:cNvPr id="71" name="Rounded Rectangle 70"/>
            <p:cNvSpPr/>
            <p:nvPr/>
          </p:nvSpPr>
          <p:spPr>
            <a:xfrm>
              <a:off x="8675171" y="1450257"/>
              <a:ext cx="7764356" cy="4877846"/>
            </a:xfrm>
            <a:prstGeom prst="roundRect">
              <a:avLst>
                <a:gd name="adj" fmla="val 70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 smtClean="0">
                  <a:ln w="0"/>
                  <a:solidFill>
                    <a:schemeClr val="tx1"/>
                  </a:solidFill>
                </a:rPr>
                <a:t>Base Angular </a:t>
              </a:r>
              <a:r>
                <a:rPr lang="en-US" sz="2800" b="1" dirty="0">
                  <a:ln w="0"/>
                  <a:solidFill>
                    <a:schemeClr val="tx1"/>
                  </a:solidFill>
                </a:rPr>
                <a:t>4 Application</a:t>
              </a: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9131842" y="3815251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Dependencies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2202285" y="2669740"/>
              <a:ext cx="4008500" cy="3003272"/>
              <a:chOff x="1174297" y="3714769"/>
              <a:chExt cx="4008500" cy="3003272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1174297" y="3714769"/>
                <a:ext cx="4008500" cy="300327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AppModule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1573001" y="4590482"/>
                <a:ext cx="3211091" cy="504033"/>
              </a:xfrm>
              <a:prstGeom prst="roundRect">
                <a:avLst>
                  <a:gd name="adj" fmla="val 3500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Component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1573001" y="5290187"/>
                <a:ext cx="3211091" cy="504033"/>
              </a:xfrm>
              <a:prstGeom prst="roundRect">
                <a:avLst>
                  <a:gd name="adj" fmla="val 3500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Template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1573001" y="5989892"/>
                <a:ext cx="3211091" cy="504033"/>
              </a:xfrm>
              <a:prstGeom prst="roundRect">
                <a:avLst>
                  <a:gd name="adj" fmla="val 3500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Stylesheet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Rounded Rectangle 73"/>
            <p:cNvSpPr/>
            <p:nvPr/>
          </p:nvSpPr>
          <p:spPr>
            <a:xfrm>
              <a:off x="9131842" y="4960762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Store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9131842" y="2669740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AppRoutes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73497" y="6736523"/>
            <a:ext cx="7764356" cy="4908081"/>
            <a:chOff x="8675171" y="6736523"/>
            <a:chExt cx="7764356" cy="4908081"/>
          </a:xfrm>
        </p:grpSpPr>
        <p:sp>
          <p:nvSpPr>
            <p:cNvPr id="64" name="Rounded Rectangle 63"/>
            <p:cNvSpPr/>
            <p:nvPr/>
          </p:nvSpPr>
          <p:spPr>
            <a:xfrm>
              <a:off x="8675171" y="6736523"/>
              <a:ext cx="7764356" cy="4908081"/>
            </a:xfrm>
            <a:prstGeom prst="roundRect">
              <a:avLst>
                <a:gd name="adj" fmla="val 70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 smtClean="0">
                  <a:ln w="0"/>
                  <a:solidFill>
                    <a:schemeClr val="tx1"/>
                  </a:solidFill>
                </a:rPr>
                <a:t>CAF Angular Client</a:t>
              </a: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2202285" y="7988189"/>
              <a:ext cx="4008500" cy="300327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Core Dependencies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2600989" y="9915419"/>
              <a:ext cx="3211091" cy="789566"/>
            </a:xfrm>
            <a:prstGeom prst="roundRect">
              <a:avLst>
                <a:gd name="adj" fmla="val 3500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CAF ANGULAR COMMON</a:t>
              </a:r>
              <a:endParaRPr lang="en-US" sz="20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2600989" y="8839377"/>
              <a:ext cx="3211091" cy="789566"/>
            </a:xfrm>
            <a:prstGeom prst="roundRect">
              <a:avLst>
                <a:gd name="adj" fmla="val 3500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CAF STYLES</a:t>
              </a:r>
              <a:endParaRPr lang="en-US" sz="20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9131842" y="7988189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Redux Store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9131842" y="9133700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Header / Sidebar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131842" y="10279211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Examples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9998254" y="31880"/>
            <a:ext cx="1420100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dirty="0"/>
              <a:t>How CAF Builds on Angular </a:t>
            </a:r>
            <a:r>
              <a:rPr lang="en-US" dirty="0" smtClean="0"/>
              <a:t>4(Common Modules)</a:t>
            </a:r>
            <a:endParaRPr lang="en-US" dirty="0"/>
          </a:p>
        </p:txBody>
      </p:sp>
      <p:sp>
        <p:nvSpPr>
          <p:cNvPr id="86" name="Freeform 85"/>
          <p:cNvSpPr/>
          <p:nvPr/>
        </p:nvSpPr>
        <p:spPr>
          <a:xfrm>
            <a:off x="7732643" y="9915419"/>
            <a:ext cx="1649896" cy="595035"/>
          </a:xfrm>
          <a:custGeom>
            <a:avLst/>
            <a:gdLst>
              <a:gd name="connsiteX0" fmla="*/ 0 w 1649896"/>
              <a:gd name="connsiteY0" fmla="*/ 1133061 h 2087217"/>
              <a:gd name="connsiteX1" fmla="*/ 1649896 w 1649896"/>
              <a:gd name="connsiteY1" fmla="*/ 0 h 2087217"/>
              <a:gd name="connsiteX2" fmla="*/ 1649896 w 1649896"/>
              <a:gd name="connsiteY2" fmla="*/ 2087217 h 2087217"/>
              <a:gd name="connsiteX3" fmla="*/ 0 w 1649896"/>
              <a:gd name="connsiteY3" fmla="*/ 1133061 h 2087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9896" h="2087217">
                <a:moveTo>
                  <a:pt x="0" y="1133061"/>
                </a:moveTo>
                <a:lnTo>
                  <a:pt x="1649896" y="0"/>
                </a:lnTo>
                <a:lnTo>
                  <a:pt x="1649896" y="2087217"/>
                </a:lnTo>
                <a:lnTo>
                  <a:pt x="0" y="1133061"/>
                </a:lnTo>
                <a:close/>
              </a:path>
            </a:pathLst>
          </a:cu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196451" y="1450257"/>
            <a:ext cx="14774712" cy="10194348"/>
            <a:chOff x="8938727" y="1450257"/>
            <a:chExt cx="14774712" cy="10194348"/>
          </a:xfrm>
          <a:effectLst/>
        </p:grpSpPr>
        <p:sp>
          <p:nvSpPr>
            <p:cNvPr id="3" name="Rounded Rectangle 2"/>
            <p:cNvSpPr/>
            <p:nvPr/>
          </p:nvSpPr>
          <p:spPr>
            <a:xfrm>
              <a:off x="8938727" y="1450257"/>
              <a:ext cx="14774712" cy="10194348"/>
            </a:xfrm>
            <a:prstGeom prst="roundRect">
              <a:avLst>
                <a:gd name="adj" fmla="val 376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 smtClean="0">
                  <a:ln w="0"/>
                  <a:solidFill>
                    <a:schemeClr val="tx1"/>
                  </a:solidFill>
                </a:rPr>
                <a:t>CAF Angular Common Modules</a:t>
              </a:r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45265" y="2605700"/>
              <a:ext cx="3064358" cy="3003272"/>
              <a:chOff x="12449962" y="2605700"/>
              <a:chExt cx="3064358" cy="300327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6" name="Rounded Rectangle 55"/>
              <p:cNvSpPr/>
              <p:nvPr/>
            </p:nvSpPr>
            <p:spPr>
              <a:xfrm>
                <a:off x="12449962" y="2605700"/>
                <a:ext cx="3064358" cy="30032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AJAX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12754758" y="3481413"/>
                <a:ext cx="2454767" cy="1903443"/>
                <a:chOff x="12848666" y="3481413"/>
                <a:chExt cx="2454767" cy="1903443"/>
              </a:xfrm>
              <a:grpFill/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Item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List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12848666" y="4880823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Lazy load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3025028" y="2605700"/>
              <a:ext cx="3064358" cy="3003272"/>
              <a:chOff x="16534282" y="2605700"/>
              <a:chExt cx="3064358" cy="300327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1" name="Rounded Rectangle 50"/>
              <p:cNvSpPr/>
              <p:nvPr/>
            </p:nvSpPr>
            <p:spPr>
              <a:xfrm>
                <a:off x="16534282" y="2605700"/>
                <a:ext cx="3064358" cy="30032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Navigation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16839078" y="3481413"/>
                <a:ext cx="2454767" cy="1903443"/>
                <a:chOff x="12848666" y="3481413"/>
                <a:chExt cx="2454767" cy="1903443"/>
              </a:xfrm>
              <a:grpFill/>
            </p:grpSpPr>
            <p:sp>
              <p:nvSpPr>
                <p:cNvPr id="53" name="Rounded Rectangle 52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List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ounded Rectangle 53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Menu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12848666" y="4880823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Sidebar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9445265" y="9089879"/>
              <a:ext cx="3064358" cy="2291022"/>
              <a:chOff x="12449962" y="2605700"/>
              <a:chExt cx="3064358" cy="22910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7" name="Rounded Rectangle 46"/>
              <p:cNvSpPr/>
              <p:nvPr/>
            </p:nvSpPr>
            <p:spPr>
              <a:xfrm>
                <a:off x="12449962" y="2605700"/>
                <a:ext cx="3064358" cy="229102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Authentication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12754758" y="3481413"/>
                <a:ext cx="2454767" cy="1203738"/>
                <a:chOff x="12848666" y="3481413"/>
                <a:chExt cx="2454767" cy="1203738"/>
              </a:xfrm>
              <a:grpFill/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err="1" smtClean="0">
                      <a:ln w="0"/>
                      <a:solidFill>
                        <a:schemeClr val="tx1"/>
                      </a:solidFill>
                    </a:rPr>
                    <a:t>AuthGuard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Login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6604791" y="2605700"/>
              <a:ext cx="3064358" cy="6258382"/>
              <a:chOff x="20184555" y="2605700"/>
              <a:chExt cx="3064358" cy="625838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9" name="Rounded Rectangle 38"/>
              <p:cNvSpPr/>
              <p:nvPr/>
            </p:nvSpPr>
            <p:spPr>
              <a:xfrm>
                <a:off x="20184555" y="2605700"/>
                <a:ext cx="3064358" cy="625838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Form &amp; Input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0505247" y="3481413"/>
                <a:ext cx="2430462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Dynamic Input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20489351" y="4218501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ln w="0"/>
                    <a:solidFill>
                      <a:schemeClr val="tx1"/>
                    </a:solidFill>
                  </a:rPr>
                  <a:t>Text Input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0489351" y="4955589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Select / Options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20489351" y="5692677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Radio button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20489351" y="6429765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Checkbox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20489351" y="7166853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err="1" smtClean="0">
                    <a:ln w="0"/>
                    <a:solidFill>
                      <a:schemeClr val="tx1"/>
                    </a:solidFill>
                  </a:rPr>
                  <a:t>Datepicker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0489351" y="7903942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Range Slider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6604791" y="9089879"/>
              <a:ext cx="3064358" cy="2291022"/>
              <a:chOff x="12449962" y="2605700"/>
              <a:chExt cx="3064358" cy="22910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5" name="Rounded Rectangle 34"/>
              <p:cNvSpPr/>
              <p:nvPr/>
            </p:nvSpPr>
            <p:spPr>
              <a:xfrm>
                <a:off x="12449962" y="2605700"/>
                <a:ext cx="3064358" cy="229102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Panels &amp; Overlays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2754758" y="3481413"/>
                <a:ext cx="2454767" cy="1203738"/>
                <a:chOff x="12848666" y="3481413"/>
                <a:chExt cx="2454767" cy="1203738"/>
              </a:xfrm>
              <a:grpFill/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Panel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Modal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9445265" y="5860810"/>
              <a:ext cx="3064358" cy="3003272"/>
              <a:chOff x="16534282" y="2605700"/>
              <a:chExt cx="3064358" cy="300327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0" name="Rounded Rectangle 29"/>
              <p:cNvSpPr/>
              <p:nvPr/>
            </p:nvSpPr>
            <p:spPr>
              <a:xfrm>
                <a:off x="16534282" y="2605700"/>
                <a:ext cx="3064358" cy="30032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Charts/Graphs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16839078" y="3481413"/>
                <a:ext cx="2454767" cy="1903443"/>
                <a:chOff x="12848666" y="3481413"/>
                <a:chExt cx="2454767" cy="1903443"/>
              </a:xfrm>
              <a:grpFill/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Pie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Donut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12848666" y="4880823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Stacked Area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13025028" y="5860810"/>
              <a:ext cx="3064358" cy="3003272"/>
              <a:chOff x="16534282" y="2605700"/>
              <a:chExt cx="3064358" cy="300327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5" name="Rounded Rectangle 24"/>
              <p:cNvSpPr/>
              <p:nvPr/>
            </p:nvSpPr>
            <p:spPr>
              <a:xfrm>
                <a:off x="16534282" y="2605700"/>
                <a:ext cx="3064358" cy="30032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Indicators &amp; Icons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6839078" y="3481413"/>
                <a:ext cx="2454767" cy="1903443"/>
                <a:chOff x="12848666" y="3481413"/>
                <a:chExt cx="2454767" cy="1903443"/>
              </a:xfrm>
              <a:grpFill/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Badge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Icon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12848666" y="4880823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KPI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20184555" y="2605700"/>
              <a:ext cx="3064358" cy="4482442"/>
              <a:chOff x="16604791" y="2605700"/>
              <a:chExt cx="3064358" cy="448244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16604791" y="2605700"/>
                <a:ext cx="3064358" cy="448244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Utils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6925483" y="3481413"/>
                <a:ext cx="2430462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CasePipe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6909587" y="4181118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HighlightPipe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6909587" y="4880823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KiloPipe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6909587" y="5628397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ResizeService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6909587" y="6328102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Spinner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13025028" y="9089879"/>
              <a:ext cx="3064358" cy="1024505"/>
            </a:xfrm>
            <a:prstGeom prst="roundRect">
              <a:avLst>
                <a:gd name="adj" fmla="val 4271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Data Grid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025028" y="10356396"/>
              <a:ext cx="3064358" cy="1024505"/>
            </a:xfrm>
            <a:prstGeom prst="roundRect">
              <a:avLst>
                <a:gd name="adj" fmla="val 4271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Error Handler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0184555" y="7362446"/>
              <a:ext cx="3064358" cy="2291022"/>
              <a:chOff x="12449962" y="2605700"/>
              <a:chExt cx="3064358" cy="22910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5" name="Rounded Rectangle 14"/>
              <p:cNvSpPr/>
              <p:nvPr/>
            </p:nvSpPr>
            <p:spPr>
              <a:xfrm>
                <a:off x="12449962" y="2605700"/>
                <a:ext cx="3064358" cy="229102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Notifications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2754758" y="3481413"/>
                <a:ext cx="2454767" cy="1203738"/>
                <a:chOff x="12848666" y="3481413"/>
                <a:chExt cx="2454767" cy="1203738"/>
              </a:xfrm>
              <a:grpFill/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Notification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Alert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63228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70328" y="31880"/>
            <a:ext cx="732892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 Comparison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4063620" y="1812434"/>
            <a:ext cx="3356276" cy="801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n w="0"/>
                <a:solidFill>
                  <a:schemeClr val="tx1"/>
                </a:solidFill>
              </a:rPr>
              <a:t>Unit Testing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8702784" y="1812434"/>
            <a:ext cx="3356276" cy="801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n w="0"/>
                <a:solidFill>
                  <a:schemeClr val="tx1"/>
                </a:solidFill>
              </a:rPr>
              <a:t>CLI tool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27" y="6265578"/>
            <a:ext cx="1400120" cy="140012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3341948" y="1812434"/>
            <a:ext cx="3356276" cy="801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ln w="0"/>
                <a:solidFill>
                  <a:schemeClr val="tx1"/>
                </a:solidFill>
              </a:rPr>
              <a:t>Language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9424456" y="1812434"/>
            <a:ext cx="3356276" cy="801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n w="0"/>
                <a:solidFill>
                  <a:schemeClr val="tx1"/>
                </a:solidFill>
              </a:rPr>
              <a:t>E2E Testing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25642" y="2890153"/>
            <a:ext cx="2287604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/>
          <p:cNvSpPr txBox="1"/>
          <p:nvPr/>
        </p:nvSpPr>
        <p:spPr>
          <a:xfrm>
            <a:off x="1027245" y="6802316"/>
            <a:ext cx="214632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Angular 2 +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40068" y="3995654"/>
            <a:ext cx="211367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Angular 1.x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25642" y="5287239"/>
            <a:ext cx="2287604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521" y="3348108"/>
            <a:ext cx="1540132" cy="154013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0145892" y="3750164"/>
            <a:ext cx="35876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4604596" y="3788682"/>
            <a:ext cx="23903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Supported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 but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baseline="0" dirty="0" smtClean="0">
                <a:solidFill>
                  <a:srgbClr val="FF0000"/>
                </a:solidFill>
              </a:rPr>
              <a:t>ot</a:t>
            </a:r>
            <a:r>
              <a:rPr lang="en-US" sz="2000" dirty="0" smtClean="0">
                <a:solidFill>
                  <a:srgbClr val="FF0000"/>
                </a:solidFill>
              </a:rPr>
              <a:t> out of the box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9929644" y="3788682"/>
            <a:ext cx="23903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Supported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 but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baseline="0" dirty="0" smtClean="0">
                <a:solidFill>
                  <a:srgbClr val="FF0000"/>
                </a:solidFill>
              </a:rPr>
              <a:t>ot</a:t>
            </a:r>
            <a:r>
              <a:rPr lang="en-US" sz="2000" dirty="0" smtClean="0">
                <a:solidFill>
                  <a:srgbClr val="FF0000"/>
                </a:solidFill>
              </a:rPr>
              <a:t> out of the box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879955" y="6123477"/>
            <a:ext cx="2859572" cy="2105090"/>
            <a:chOff x="8485632" y="5141280"/>
            <a:chExt cx="2859572" cy="2105090"/>
          </a:xfrm>
        </p:grpSpPr>
        <p:grpSp>
          <p:nvGrpSpPr>
            <p:cNvPr id="40" name="Group 39"/>
            <p:cNvGrpSpPr/>
            <p:nvPr/>
          </p:nvGrpSpPr>
          <p:grpSpPr>
            <a:xfrm>
              <a:off x="8669836" y="5152772"/>
              <a:ext cx="2462860" cy="1504520"/>
              <a:chOff x="7444252" y="3399605"/>
              <a:chExt cx="3290331" cy="221100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8838" y="4232915"/>
                <a:ext cx="3121158" cy="137769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4252" y="3399605"/>
                <a:ext cx="3290331" cy="1133094"/>
              </a:xfrm>
              <a:prstGeom prst="rect">
                <a:avLst/>
              </a:prstGeom>
            </p:spPr>
          </p:pic>
        </p:grpSp>
        <p:sp>
          <p:nvSpPr>
            <p:cNvPr id="66" name="Rounded Rectangle 65"/>
            <p:cNvSpPr/>
            <p:nvPr/>
          </p:nvSpPr>
          <p:spPr>
            <a:xfrm>
              <a:off x="8485632" y="5141280"/>
              <a:ext cx="2859572" cy="1860659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099810" y="6873307"/>
              <a:ext cx="1762930" cy="37306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Helvetica Light"/>
                </a:rPr>
                <a:t>(Angular</a:t>
              </a:r>
              <a:r>
                <a:rPr kumimoji="0" lang="en-US" sz="2000" b="0" i="0" u="none" strike="noStrike" cap="none" spc="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Helvetica Light"/>
                </a:rPr>
                <a:t> CLI</a:t>
              </a:r>
              <a:r>
                <a:rPr kumimoji="0" lang="en-US" sz="20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Helvetica Light"/>
                </a:rPr>
                <a:t>)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290818" y="5799528"/>
            <a:ext cx="2595335" cy="2769242"/>
            <a:chOff x="14157398" y="5314342"/>
            <a:chExt cx="2595335" cy="2769242"/>
          </a:xfrm>
        </p:grpSpPr>
        <p:grpSp>
          <p:nvGrpSpPr>
            <p:cNvPr id="42" name="Group 41"/>
            <p:cNvGrpSpPr/>
            <p:nvPr/>
          </p:nvGrpSpPr>
          <p:grpSpPr>
            <a:xfrm>
              <a:off x="14228172" y="5314342"/>
              <a:ext cx="2408742" cy="1242961"/>
              <a:chOff x="13612908" y="3645617"/>
              <a:chExt cx="3218031" cy="182662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2908" y="3645617"/>
                <a:ext cx="3218031" cy="88708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1065" y="4800601"/>
                <a:ext cx="2884711" cy="671644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14157398" y="7403179"/>
              <a:ext cx="2595335" cy="680405"/>
              <a:chOff x="13515282" y="6614658"/>
              <a:chExt cx="3467317" cy="999908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5282" y="6614658"/>
                <a:ext cx="999908" cy="999908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14885871" y="6721642"/>
                <a:ext cx="2096728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60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Istanbul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4921293" y="7235793"/>
                <a:ext cx="1981312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r>
                  <a:rPr lang="en-US" sz="1600" b="1" spc="300" dirty="0" smtClean="0"/>
                  <a:t>Test coverage</a:t>
                </a:r>
                <a:endParaRPr lang="en-US" sz="1600" b="1" spc="300" dirty="0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15411207" y="6717889"/>
              <a:ext cx="323965" cy="70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+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750926" y="5796223"/>
            <a:ext cx="2747795" cy="2553091"/>
            <a:chOff x="18982723" y="5311037"/>
            <a:chExt cx="2747795" cy="255309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2803" y="7351070"/>
              <a:ext cx="2048814" cy="51305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18982723" y="5311037"/>
              <a:ext cx="2747795" cy="1389125"/>
              <a:chOff x="19691784" y="3750973"/>
              <a:chExt cx="3670998" cy="204142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1844" y="3750973"/>
                <a:ext cx="3059182" cy="689753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19691784" y="4797188"/>
                <a:ext cx="3670998" cy="995211"/>
                <a:chOff x="10693587" y="7385815"/>
                <a:chExt cx="3670998" cy="995211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3587" y="7499683"/>
                  <a:ext cx="856729" cy="856729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11683326" y="7385815"/>
                  <a:ext cx="2681259" cy="7127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800" b="1" i="0" u="none" strike="noStrike" cap="none" spc="30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sym typeface="Helvetica Light"/>
                    </a:rPr>
                    <a:t>Seleniu</a:t>
                  </a:r>
                  <a:r>
                    <a:rPr lang="en-US" sz="2800" b="1" spc="300" dirty="0" smtClean="0"/>
                    <a:t>m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1732582" y="7915019"/>
                  <a:ext cx="2582746" cy="46600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r>
                    <a:rPr lang="en-US" sz="1600" b="1" spc="600" dirty="0" smtClean="0"/>
                    <a:t>Web driver</a:t>
                  </a:r>
                  <a:endParaRPr lang="en-US" sz="1600" b="1" spc="600" dirty="0"/>
                </a:p>
              </p:txBody>
            </p:sp>
          </p:grpSp>
        </p:grpSp>
        <p:sp>
          <p:nvSpPr>
            <p:cNvPr id="114" name="TextBox 113"/>
            <p:cNvSpPr txBox="1"/>
            <p:nvPr/>
          </p:nvSpPr>
          <p:spPr>
            <a:xfrm>
              <a:off x="20305229" y="6756046"/>
              <a:ext cx="323965" cy="70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+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5" name="Straight Connector 114"/>
          <p:cNvCxnSpPr/>
          <p:nvPr/>
        </p:nvCxnSpPr>
        <p:spPr>
          <a:xfrm>
            <a:off x="625642" y="8888617"/>
            <a:ext cx="2287604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" name="TextBox 116"/>
          <p:cNvSpPr txBox="1"/>
          <p:nvPr/>
        </p:nvSpPr>
        <p:spPr>
          <a:xfrm>
            <a:off x="2548560" y="9421683"/>
            <a:ext cx="4911282" cy="31188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Avoid painful common bugs by type-checking the code.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Reports issues without even saving file.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Leverage the type system to help you write code even faster.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128266" y="9281753"/>
            <a:ext cx="550085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Serve and build application for both prod/dev mode.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Run testing frameworks.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AOT and JIT compilation.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All modern frameworks now use CLI: dotnet.exe, rake, etc.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3629116" y="9421683"/>
            <a:ext cx="4911282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Testing frameworks are included out of the box.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Testing helper functions.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Additional plugins may be added in karma.config.js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8941756" y="9172970"/>
            <a:ext cx="4911282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Testing frameworks are included out of the box.</a:t>
            </a:r>
          </a:p>
          <a:p>
            <a:pPr marL="336550" indent="-33655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Protractor uses </a:t>
            </a:r>
            <a:r>
              <a:rPr lang="en-US" sz="2800" dirty="0"/>
              <a:t>Selenium </a:t>
            </a:r>
            <a:r>
              <a:rPr lang="en-US" sz="2800" dirty="0" smtClean="0"/>
              <a:t>Server to output feature testing logs.</a:t>
            </a:r>
          </a:p>
          <a:p>
            <a:pPr marL="336550" indent="-33655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Cucumber is used for Automated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Acceptance testing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119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12633361" y="1299411"/>
            <a:ext cx="11099235" cy="10688572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48260" y="31880"/>
            <a:ext cx="715099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Architecture Comparison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51080" y="1299411"/>
            <a:ext cx="11099235" cy="10688572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4928" y="1612450"/>
            <a:ext cx="40427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AngularJS(version 1) 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85" y="1612450"/>
            <a:ext cx="2632488" cy="7009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4035266" y="1612450"/>
            <a:ext cx="380392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Angular(version 2 +)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919" y="1506585"/>
            <a:ext cx="806767" cy="8067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33680" y="11124960"/>
            <a:ext cx="96452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The architecture of Angular 1 is based on the </a:t>
            </a:r>
            <a:r>
              <a:rPr lang="en-US" sz="2400" b="1" dirty="0"/>
              <a:t>Model View Controller</a:t>
            </a:r>
            <a:r>
              <a:rPr lang="en-US" sz="2400" dirty="0"/>
              <a:t>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980296" y="11124960"/>
            <a:ext cx="106247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Angular 2 is based on a </a:t>
            </a:r>
            <a:r>
              <a:rPr lang="en-US" sz="2400" b="1" dirty="0" smtClean="0"/>
              <a:t>Component</a:t>
            </a:r>
            <a:r>
              <a:rPr lang="en-US" sz="2400" dirty="0"/>
              <a:t> structure, like what we see in React.js.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6557607" y="7455273"/>
            <a:ext cx="3470083" cy="13671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15697201" y="9148686"/>
            <a:ext cx="5190896" cy="16788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Template</a:t>
            </a: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 smtClean="0">
              <a:ln w="0"/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6557607" y="5994193"/>
            <a:ext cx="3470083" cy="8211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Injection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3427787" y="2856598"/>
            <a:ext cx="9729722" cy="2250283"/>
            <a:chOff x="14028635" y="2909724"/>
            <a:chExt cx="9729722" cy="2250283"/>
          </a:xfrm>
        </p:grpSpPr>
        <p:sp>
          <p:nvSpPr>
            <p:cNvPr id="98" name="Rounded Rectangle 97"/>
            <p:cNvSpPr/>
            <p:nvPr/>
          </p:nvSpPr>
          <p:spPr>
            <a:xfrm>
              <a:off x="14028635" y="2909724"/>
              <a:ext cx="9729722" cy="225028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Module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4313666" y="4144549"/>
              <a:ext cx="9153638" cy="691543"/>
              <a:chOff x="14346856" y="4144549"/>
              <a:chExt cx="9153638" cy="691543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17475265" y="4144549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Components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14346856" y="4144549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Directives</a:t>
                </a:r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20603674" y="4144549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Services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4" name="Rounded Rectangle 103"/>
          <p:cNvSpPr/>
          <p:nvPr/>
        </p:nvSpPr>
        <p:spPr>
          <a:xfrm>
            <a:off x="20262669" y="5994195"/>
            <a:ext cx="2310754" cy="8211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WEB API</a:t>
            </a:r>
          </a:p>
        </p:txBody>
      </p:sp>
      <p:cxnSp>
        <p:nvCxnSpPr>
          <p:cNvPr id="42" name="Elbow Connector 41"/>
          <p:cNvCxnSpPr>
            <a:stCxn id="89" idx="1"/>
            <a:endCxn id="91" idx="1"/>
          </p:cNvCxnSpPr>
          <p:nvPr/>
        </p:nvCxnSpPr>
        <p:spPr>
          <a:xfrm rot="10800000" flipV="1">
            <a:off x="15697201" y="8138840"/>
            <a:ext cx="860406" cy="1849294"/>
          </a:xfrm>
          <a:prstGeom prst="bentConnector3">
            <a:avLst>
              <a:gd name="adj1" fmla="val 126569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" name="Elbow Connector 107"/>
          <p:cNvCxnSpPr>
            <a:stCxn id="91" idx="3"/>
            <a:endCxn id="89" idx="3"/>
          </p:cNvCxnSpPr>
          <p:nvPr/>
        </p:nvCxnSpPr>
        <p:spPr>
          <a:xfrm flipH="1" flipV="1">
            <a:off x="20027690" y="8138840"/>
            <a:ext cx="860407" cy="1849294"/>
          </a:xfrm>
          <a:prstGeom prst="bentConnector3">
            <a:avLst>
              <a:gd name="adj1" fmla="val -26569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Elbow Connector 108"/>
          <p:cNvCxnSpPr>
            <a:stCxn id="98" idx="2"/>
            <a:endCxn id="93" idx="0"/>
          </p:cNvCxnSpPr>
          <p:nvPr/>
        </p:nvCxnSpPr>
        <p:spPr>
          <a:xfrm rot="16200000" flipH="1">
            <a:off x="17848992" y="5550536"/>
            <a:ext cx="887312" cy="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Straight Arrow Connector 120"/>
          <p:cNvCxnSpPr>
            <a:stCxn id="93" idx="2"/>
            <a:endCxn id="89" idx="0"/>
          </p:cNvCxnSpPr>
          <p:nvPr/>
        </p:nvCxnSpPr>
        <p:spPr>
          <a:xfrm>
            <a:off x="18292649" y="6815371"/>
            <a:ext cx="0" cy="63990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Straight Arrow Connector 124"/>
          <p:cNvCxnSpPr>
            <a:stCxn id="103" idx="2"/>
            <a:endCxn id="104" idx="0"/>
          </p:cNvCxnSpPr>
          <p:nvPr/>
        </p:nvCxnSpPr>
        <p:spPr>
          <a:xfrm>
            <a:off x="21418046" y="4782966"/>
            <a:ext cx="0" cy="121122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TextBox 133"/>
          <p:cNvSpPr txBox="1"/>
          <p:nvPr/>
        </p:nvSpPr>
        <p:spPr>
          <a:xfrm>
            <a:off x="21188275" y="8488308"/>
            <a:ext cx="103874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/>
              <a:t>p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roperty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binding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4561212" y="8517959"/>
            <a:ext cx="93615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event</a:t>
            </a:r>
            <a:endParaRPr kumimoji="0" lang="en-US" sz="18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binding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cxnSp>
        <p:nvCxnSpPr>
          <p:cNvPr id="186" name="Elbow Connector 185"/>
          <p:cNvCxnSpPr>
            <a:endCxn id="59" idx="1"/>
          </p:cNvCxnSpPr>
          <p:nvPr/>
        </p:nvCxnSpPr>
        <p:spPr>
          <a:xfrm rot="16200000" flipH="1">
            <a:off x="12277413" y="6540819"/>
            <a:ext cx="5483584" cy="1967876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4" name="TextBox 253"/>
          <p:cNvSpPr txBox="1"/>
          <p:nvPr/>
        </p:nvSpPr>
        <p:spPr>
          <a:xfrm>
            <a:off x="20348380" y="5284713"/>
            <a:ext cx="93615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request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21486324" y="5284713"/>
            <a:ext cx="112851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response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grpSp>
        <p:nvGrpSpPr>
          <p:cNvPr id="258" name="Group 257"/>
          <p:cNvGrpSpPr/>
          <p:nvPr/>
        </p:nvGrpSpPr>
        <p:grpSpPr>
          <a:xfrm>
            <a:off x="1760038" y="3517227"/>
            <a:ext cx="8069213" cy="6342506"/>
            <a:chOff x="1760038" y="4259413"/>
            <a:chExt cx="8069213" cy="6342506"/>
          </a:xfrm>
        </p:grpSpPr>
        <p:grpSp>
          <p:nvGrpSpPr>
            <p:cNvPr id="211" name="Group 210"/>
            <p:cNvGrpSpPr/>
            <p:nvPr/>
          </p:nvGrpSpPr>
          <p:grpSpPr>
            <a:xfrm>
              <a:off x="1760038" y="4259413"/>
              <a:ext cx="3235955" cy="3211560"/>
              <a:chOff x="4218918" y="7298685"/>
              <a:chExt cx="3575090" cy="3211560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218918" y="7298685"/>
                <a:ext cx="3575090" cy="321156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View</a:t>
                </a: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4558053" y="8533510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HTML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>
              <a:xfrm>
                <a:off x="4558053" y="9545881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CSS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593296" y="4259413"/>
              <a:ext cx="3235955" cy="3211560"/>
              <a:chOff x="4218918" y="7298685"/>
              <a:chExt cx="3575090" cy="3211560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4218918" y="7298685"/>
                <a:ext cx="3575090" cy="321156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Controller</a:t>
                </a: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Rounded Rectangle 221"/>
              <p:cNvSpPr/>
              <p:nvPr/>
            </p:nvSpPr>
            <p:spPr>
              <a:xfrm>
                <a:off x="4558053" y="8533510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Directives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Rounded Rectangle 222"/>
              <p:cNvSpPr/>
              <p:nvPr/>
            </p:nvSpPr>
            <p:spPr>
              <a:xfrm>
                <a:off x="4558053" y="9545881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Services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4" name="Rounded Rectangle 223"/>
            <p:cNvSpPr/>
            <p:nvPr/>
          </p:nvSpPr>
          <p:spPr>
            <a:xfrm>
              <a:off x="1760038" y="8914637"/>
              <a:ext cx="3235955" cy="168728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Models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7055896" y="9297987"/>
              <a:ext cx="2310754" cy="8211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WEB API</a:t>
              </a: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>
              <a:off x="4995993" y="5429538"/>
              <a:ext cx="1597303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1" name="Straight Arrow Connector 230"/>
            <p:cNvCxnSpPr>
              <a:stCxn id="55" idx="2"/>
              <a:endCxn id="224" idx="0"/>
            </p:cNvCxnSpPr>
            <p:nvPr/>
          </p:nvCxnSpPr>
          <p:spPr>
            <a:xfrm>
              <a:off x="3378016" y="7470973"/>
              <a:ext cx="0" cy="144366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8" name="Elbow Connector 237"/>
            <p:cNvCxnSpPr>
              <a:stCxn id="223" idx="1"/>
              <a:endCxn id="224" idx="3"/>
            </p:cNvCxnSpPr>
            <p:nvPr/>
          </p:nvCxnSpPr>
          <p:spPr>
            <a:xfrm rot="10800000" flipV="1">
              <a:off x="4995994" y="6852380"/>
              <a:ext cx="1904267" cy="2905897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1" name="Straight Arrow Connector 240"/>
            <p:cNvCxnSpPr>
              <a:stCxn id="223" idx="2"/>
              <a:endCxn id="227" idx="0"/>
            </p:cNvCxnSpPr>
            <p:nvPr/>
          </p:nvCxnSpPr>
          <p:spPr>
            <a:xfrm>
              <a:off x="8211273" y="7198152"/>
              <a:ext cx="0" cy="209983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2" name="Straight Arrow Connector 241"/>
            <p:cNvCxnSpPr/>
            <p:nvPr/>
          </p:nvCxnSpPr>
          <p:spPr>
            <a:xfrm flipH="1">
              <a:off x="4995993" y="5628658"/>
              <a:ext cx="1597303" cy="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5" name="TextBox 244"/>
            <p:cNvSpPr txBox="1"/>
            <p:nvPr/>
          </p:nvSpPr>
          <p:spPr>
            <a:xfrm>
              <a:off x="2152290" y="7893609"/>
              <a:ext cx="10130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/>
                <a:t>t</a:t>
              </a:r>
              <a:r>
                <a:rPr lang="en-US" sz="1800" b="1" dirty="0" smtClean="0"/>
                <a:t>wo-way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binding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4875718" y="7919774"/>
              <a:ext cx="98745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/>
                <a:t>u</a:t>
              </a:r>
              <a:r>
                <a:rPr lang="en-US" sz="1800" b="1" dirty="0" smtClean="0"/>
                <a:t>pdates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model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195388" y="8058273"/>
              <a:ext cx="93615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/>
                <a:t>request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8333332" y="8058273"/>
              <a:ext cx="112851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/>
                <a:t>response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250809" y="5652081"/>
              <a:ext cx="103874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/>
                <a:t>p</a:t>
              </a: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roperty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binding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281024" y="4590243"/>
              <a:ext cx="93615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/>
                <a:t>event</a:t>
              </a:r>
              <a:endPara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binding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003143" y="9920777"/>
            <a:ext cx="4579012" cy="691543"/>
            <a:chOff x="16209068" y="9920777"/>
            <a:chExt cx="4579012" cy="691543"/>
          </a:xfrm>
        </p:grpSpPr>
        <p:sp>
          <p:nvSpPr>
            <p:cNvPr id="59" name="Rounded Rectangle 58"/>
            <p:cNvSpPr/>
            <p:nvPr/>
          </p:nvSpPr>
          <p:spPr>
            <a:xfrm>
              <a:off x="16209068" y="9920777"/>
              <a:ext cx="2133481" cy="6915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 smtClean="0">
                  <a:ln w="0"/>
                  <a:solidFill>
                    <a:schemeClr val="tx1"/>
                  </a:solidFill>
                </a:rPr>
                <a:t>HTML</a:t>
              </a:r>
              <a:endParaRPr lang="en-US" sz="28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8654599" y="9920777"/>
              <a:ext cx="2133481" cy="6915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 smtClean="0">
                  <a:ln w="0"/>
                  <a:solidFill>
                    <a:schemeClr val="tx1"/>
                  </a:solidFill>
                </a:rPr>
                <a:t>LESS</a:t>
              </a:r>
              <a:endParaRPr lang="en-US" sz="2800" dirty="0">
                <a:ln w="0"/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352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Elbow Connector 89"/>
          <p:cNvCxnSpPr>
            <a:stCxn id="11" idx="2"/>
          </p:cNvCxnSpPr>
          <p:nvPr/>
        </p:nvCxnSpPr>
        <p:spPr>
          <a:xfrm rot="5400000" flipH="1">
            <a:off x="2474909" y="4517731"/>
            <a:ext cx="4632385" cy="5543496"/>
          </a:xfrm>
          <a:prstGeom prst="bentConnector4">
            <a:avLst>
              <a:gd name="adj1" fmla="val -50993"/>
              <a:gd name="adj2" fmla="val 124743"/>
            </a:avLst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1" name="Group 30"/>
          <p:cNvGrpSpPr/>
          <p:nvPr/>
        </p:nvGrpSpPr>
        <p:grpSpPr>
          <a:xfrm>
            <a:off x="9594062" y="6968557"/>
            <a:ext cx="1956041" cy="1795980"/>
            <a:chOff x="9594062" y="8376625"/>
            <a:chExt cx="1956041" cy="1795980"/>
          </a:xfrm>
        </p:grpSpPr>
        <p:grpSp>
          <p:nvGrpSpPr>
            <p:cNvPr id="26" name="Group 25"/>
            <p:cNvGrpSpPr/>
            <p:nvPr/>
          </p:nvGrpSpPr>
          <p:grpSpPr>
            <a:xfrm>
              <a:off x="9594062" y="8376625"/>
              <a:ext cx="1956041" cy="1300593"/>
              <a:chOff x="15723786" y="4272818"/>
              <a:chExt cx="1956041" cy="130059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64093" y="4324350"/>
                <a:ext cx="1115734" cy="111573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3786" y="4272818"/>
                <a:ext cx="1300593" cy="1300593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10445225" y="9577570"/>
              <a:ext cx="109324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Full-Stack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 smtClean="0"/>
                <a:t>Developer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32186" y="31880"/>
            <a:ext cx="1786707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dirty="0"/>
              <a:t>Git Submodules Separate Unit of Dev from Unit of Deployment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4" t="14652" r="34788" b="14286"/>
          <a:stretch/>
        </p:blipFill>
        <p:spPr>
          <a:xfrm>
            <a:off x="1739704" y="6334327"/>
            <a:ext cx="2108090" cy="235039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876800" y="6895173"/>
            <a:ext cx="2152650" cy="139882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Client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76800" y="8476323"/>
            <a:ext cx="2152650" cy="139882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Server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876800" y="5314023"/>
            <a:ext cx="2152650" cy="13988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Mobile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0" y="5616164"/>
            <a:ext cx="1409700" cy="794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uild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trigger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58000" y="7197314"/>
            <a:ext cx="1409700" cy="794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uild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trigger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sym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0" y="8811127"/>
            <a:ext cx="1409700" cy="794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uild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trigger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5355" y="9457864"/>
            <a:ext cx="3695700" cy="1277056"/>
          </a:xfrm>
          <a:prstGeom prst="wedgeRoundRectCallout">
            <a:avLst>
              <a:gd name="adj1" fmla="val 1307"/>
              <a:gd name="adj2" fmla="val -7768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Parent project-repo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</a:br>
            <a:r>
              <a:rPr lang="en-US" sz="2000" dirty="0"/>
              <a:t>c</a:t>
            </a:r>
            <a:r>
              <a:rPr lang="en-US" sz="2000" dirty="0" smtClean="0"/>
              <a:t>ombines git submodules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Into a unit of deployment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8734425" y="5225559"/>
            <a:ext cx="552450" cy="482103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594062" y="4750800"/>
            <a:ext cx="1956041" cy="1846256"/>
            <a:chOff x="9594062" y="3962501"/>
            <a:chExt cx="1956041" cy="1846256"/>
          </a:xfrm>
        </p:grpSpPr>
        <p:grpSp>
          <p:nvGrpSpPr>
            <p:cNvPr id="24" name="Group 23"/>
            <p:cNvGrpSpPr/>
            <p:nvPr/>
          </p:nvGrpSpPr>
          <p:grpSpPr>
            <a:xfrm>
              <a:off x="9594062" y="3962501"/>
              <a:ext cx="1956041" cy="1300593"/>
              <a:chOff x="9216937" y="4272818"/>
              <a:chExt cx="1956041" cy="130059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7244" y="4324350"/>
                <a:ext cx="1115734" cy="111573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6937" y="4272818"/>
                <a:ext cx="1300593" cy="1300593"/>
              </a:xfrm>
              <a:prstGeom prst="rect">
                <a:avLst/>
              </a:prstGeom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10445225" y="5213722"/>
              <a:ext cx="109324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Mobile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 smtClean="0"/>
                <a:t>Developer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594062" y="9136039"/>
            <a:ext cx="1956041" cy="1824865"/>
            <a:chOff x="9594062" y="6169563"/>
            <a:chExt cx="1956041" cy="1824865"/>
          </a:xfrm>
        </p:grpSpPr>
        <p:grpSp>
          <p:nvGrpSpPr>
            <p:cNvPr id="25" name="Group 24"/>
            <p:cNvGrpSpPr/>
            <p:nvPr/>
          </p:nvGrpSpPr>
          <p:grpSpPr>
            <a:xfrm>
              <a:off x="9594062" y="6169563"/>
              <a:ext cx="1956041" cy="1300593"/>
              <a:chOff x="12277381" y="4272818"/>
              <a:chExt cx="1956041" cy="13005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17688" y="4324350"/>
                <a:ext cx="1115734" cy="111573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77381" y="4272818"/>
                <a:ext cx="1300593" cy="1300593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10445225" y="7399393"/>
              <a:ext cx="109324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Front-end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 smtClean="0"/>
                <a:t>Developer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77595" y="6506674"/>
            <a:ext cx="2152650" cy="2175824"/>
            <a:chOff x="13525500" y="5934634"/>
            <a:chExt cx="2152650" cy="2175824"/>
          </a:xfrm>
        </p:grpSpPr>
        <p:sp>
          <p:nvSpPr>
            <p:cNvPr id="34" name="Rounded Rectangle 33"/>
            <p:cNvSpPr/>
            <p:nvPr/>
          </p:nvSpPr>
          <p:spPr>
            <a:xfrm>
              <a:off x="13525500" y="5934634"/>
              <a:ext cx="2152650" cy="996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rPr>
                <a:t>Client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solidFill>
                    <a:srgbClr val="FFFFFF"/>
                  </a:solidFill>
                </a:rPr>
                <a:t>Submodule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3525500" y="7113527"/>
              <a:ext cx="2152650" cy="996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rPr>
                <a:t>Server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solidFill>
                    <a:srgbClr val="FFFFFF"/>
                  </a:solidFill>
                </a:rPr>
                <a:t>Submodule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3477595" y="4861733"/>
            <a:ext cx="2152650" cy="9969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Mobile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77595" y="9316209"/>
            <a:ext cx="2152650" cy="996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Client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042" y="6763695"/>
            <a:ext cx="1628522" cy="162852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047" y="4545937"/>
            <a:ext cx="1628522" cy="162852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047" y="8960062"/>
            <a:ext cx="1628522" cy="1628522"/>
          </a:xfrm>
          <a:prstGeom prst="rect">
            <a:avLst/>
          </a:prstGeom>
        </p:spPr>
      </p:pic>
      <p:grpSp>
        <p:nvGrpSpPr>
          <p:cNvPr id="138" name="Group 137"/>
          <p:cNvGrpSpPr/>
          <p:nvPr/>
        </p:nvGrpSpPr>
        <p:grpSpPr>
          <a:xfrm>
            <a:off x="15789088" y="5360198"/>
            <a:ext cx="1660712" cy="4444255"/>
            <a:chOff x="15265721" y="5360198"/>
            <a:chExt cx="2184079" cy="4444255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5265721" y="5360198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15265721" y="7636078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15265721" y="9804453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4" name="Group 53"/>
          <p:cNvGrpSpPr/>
          <p:nvPr/>
        </p:nvGrpSpPr>
        <p:grpSpPr>
          <a:xfrm>
            <a:off x="20768923" y="7239583"/>
            <a:ext cx="1901190" cy="914201"/>
            <a:chOff x="20768923" y="6451284"/>
            <a:chExt cx="1901190" cy="914201"/>
          </a:xfrm>
        </p:grpSpPr>
        <p:sp>
          <p:nvSpPr>
            <p:cNvPr id="51" name="Rounded Rectangle 50"/>
            <p:cNvSpPr/>
            <p:nvPr/>
          </p:nvSpPr>
          <p:spPr>
            <a:xfrm>
              <a:off x="21260413" y="6911460"/>
              <a:ext cx="1409700" cy="4540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Server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8923" y="6451284"/>
              <a:ext cx="792990" cy="79299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20768923" y="9132397"/>
            <a:ext cx="1901190" cy="1233472"/>
            <a:chOff x="20768923" y="8344098"/>
            <a:chExt cx="1901190" cy="1233472"/>
          </a:xfrm>
        </p:grpSpPr>
        <p:sp>
          <p:nvSpPr>
            <p:cNvPr id="52" name="Rounded Rectangle 51"/>
            <p:cNvSpPr/>
            <p:nvPr/>
          </p:nvSpPr>
          <p:spPr>
            <a:xfrm>
              <a:off x="21260413" y="8804274"/>
              <a:ext cx="1409700" cy="7732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JSON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Server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8923" y="8344098"/>
              <a:ext cx="792990" cy="792990"/>
            </a:xfrm>
            <a:prstGeom prst="rect">
              <a:avLst/>
            </a:prstGeom>
          </p:spPr>
        </p:pic>
      </p:grpSp>
      <p:cxnSp>
        <p:nvCxnSpPr>
          <p:cNvPr id="57" name="Straight Arrow Connector 56"/>
          <p:cNvCxnSpPr/>
          <p:nvPr/>
        </p:nvCxnSpPr>
        <p:spPr>
          <a:xfrm>
            <a:off x="19907250" y="7636078"/>
            <a:ext cx="59055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/>
          <p:cNvCxnSpPr/>
          <p:nvPr/>
        </p:nvCxnSpPr>
        <p:spPr>
          <a:xfrm>
            <a:off x="19907250" y="9804453"/>
            <a:ext cx="59055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TextBox 58"/>
          <p:cNvSpPr txBox="1"/>
          <p:nvPr/>
        </p:nvSpPr>
        <p:spPr>
          <a:xfrm>
            <a:off x="14954862" y="10965591"/>
            <a:ext cx="7010401" cy="2206773"/>
          </a:xfrm>
          <a:prstGeom prst="wedgeRoundRectCallout">
            <a:avLst>
              <a:gd name="adj1" fmla="val 42737"/>
              <a:gd name="adj2" fmla="val -6765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indent="-57150" algn="l">
              <a:spcBef>
                <a:spcPts val="600"/>
              </a:spcBef>
            </a:pPr>
            <a:r>
              <a:rPr lang="en-US" sz="2400" b="1" dirty="0"/>
              <a:t>JSON-Server </a:t>
            </a:r>
          </a:p>
          <a:p>
            <a:pPr marL="342900" indent="-571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/>
              <a:t>Lightning-Fast </a:t>
            </a:r>
            <a:r>
              <a:rPr lang="en-US" sz="2000" dirty="0"/>
              <a:t>Server-less Development </a:t>
            </a:r>
            <a:endParaRPr lang="en-US" sz="2000" dirty="0" smtClean="0"/>
          </a:p>
          <a:p>
            <a:pPr marL="342900" indent="-571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/>
              <a:t>Cucumber/Selenium </a:t>
            </a:r>
            <a:r>
              <a:rPr lang="en-US" sz="2000" dirty="0"/>
              <a:t>Acceptance </a:t>
            </a:r>
            <a:r>
              <a:rPr lang="en-US" sz="2000" dirty="0" smtClean="0"/>
              <a:t>Tests</a:t>
            </a:r>
          </a:p>
          <a:p>
            <a:pPr marL="342900" indent="-571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/>
              <a:t>Example </a:t>
            </a:r>
            <a:r>
              <a:rPr lang="en-US" sz="2000" dirty="0"/>
              <a:t>payloads for Swagger API documentation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38358" y="1005858"/>
            <a:ext cx="7929342" cy="32982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3534749" y="3466565"/>
            <a:ext cx="2095500" cy="10096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190801" y="3879425"/>
            <a:ext cx="1246330" cy="424692"/>
            <a:chOff x="21231229" y="3863182"/>
            <a:chExt cx="2230063" cy="75990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1229" y="3863182"/>
              <a:ext cx="761995" cy="75990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5263" y="3863182"/>
              <a:ext cx="761995" cy="759902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9297" y="3863182"/>
              <a:ext cx="761995" cy="759902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9"/>
          <a:stretch/>
        </p:blipFill>
        <p:spPr>
          <a:xfrm>
            <a:off x="1029552" y="1446191"/>
            <a:ext cx="1543050" cy="1382219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440509" y="1808132"/>
            <a:ext cx="2075732" cy="65833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Kestrel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12" y="2451989"/>
            <a:ext cx="1294175" cy="1294175"/>
          </a:xfrm>
          <a:prstGeom prst="rect">
            <a:avLst/>
          </a:prstGeom>
        </p:spPr>
      </p:pic>
      <p:cxnSp>
        <p:nvCxnSpPr>
          <p:cNvPr id="101" name="Curved Connector 100"/>
          <p:cNvCxnSpPr>
            <a:stCxn id="97" idx="3"/>
            <a:endCxn id="99" idx="0"/>
          </p:cNvCxnSpPr>
          <p:nvPr/>
        </p:nvCxnSpPr>
        <p:spPr>
          <a:xfrm>
            <a:off x="5516241" y="2137300"/>
            <a:ext cx="1341759" cy="314689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Straight Arrow Connector 102"/>
          <p:cNvCxnSpPr>
            <a:stCxn id="79" idx="3"/>
            <a:endCxn id="97" idx="1"/>
          </p:cNvCxnSpPr>
          <p:nvPr/>
        </p:nvCxnSpPr>
        <p:spPr>
          <a:xfrm flipV="1">
            <a:off x="2572602" y="2137300"/>
            <a:ext cx="867907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TextBox 104"/>
          <p:cNvSpPr txBox="1"/>
          <p:nvPr/>
        </p:nvSpPr>
        <p:spPr>
          <a:xfrm>
            <a:off x="6188532" y="3679932"/>
            <a:ext cx="14202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Postgres</a:t>
            </a:r>
            <a:endParaRPr kumimoji="0" lang="en-US" sz="2400" b="1" i="0" u="none" strike="noStrike" normalizeH="0" baseline="0" dirty="0">
              <a:ln w="9525">
                <a:noFill/>
                <a:prstDash val="solid"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978890" y="11529141"/>
            <a:ext cx="2672480" cy="1028299"/>
            <a:chOff x="3304102" y="11592554"/>
            <a:chExt cx="2672480" cy="1028299"/>
          </a:xfrm>
        </p:grpSpPr>
        <p:sp>
          <p:nvSpPr>
            <p:cNvPr id="109" name="Rectangle 108"/>
            <p:cNvSpPr/>
            <p:nvPr/>
          </p:nvSpPr>
          <p:spPr>
            <a:xfrm>
              <a:off x="3304102" y="11694498"/>
              <a:ext cx="2649023" cy="73752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412" y="11592554"/>
              <a:ext cx="2479286" cy="548083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3847794" y="11964263"/>
              <a:ext cx="212878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 dirty="0" smtClean="0">
                  <a:ln>
                    <a:noFill/>
                  </a:ln>
                  <a:solidFill>
                    <a:srgbClr val="20508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Pipelines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rgbClr val="20508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6693551" y="1315349"/>
            <a:ext cx="7017947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Supports flexible development and deployment scenarios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Easily </a:t>
            </a:r>
            <a:r>
              <a:rPr lang="en-US" sz="2000" dirty="0"/>
              <a:t>add new submodule to a parent project repo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Reuse </a:t>
            </a:r>
            <a:r>
              <a:rPr lang="en-US" sz="2000" dirty="0"/>
              <a:t>submodules in multiple projects (e.g. surveys</a:t>
            </a:r>
            <a:r>
              <a:rPr lang="en-US" sz="2000" dirty="0" smtClean="0"/>
              <a:t>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Swagger </a:t>
            </a:r>
            <a:r>
              <a:rPr lang="en-US" sz="2000" dirty="0"/>
              <a:t>documents the web-services </a:t>
            </a:r>
            <a:r>
              <a:rPr lang="en-US" sz="2000" dirty="0" smtClean="0"/>
              <a:t>API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Postman </a:t>
            </a:r>
            <a:r>
              <a:rPr lang="en-US" sz="2000" dirty="0"/>
              <a:t>for Client-less Server-Side </a:t>
            </a:r>
            <a:r>
              <a:rPr lang="en-US" sz="2000" dirty="0" smtClean="0"/>
              <a:t>Testing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JSON-Server </a:t>
            </a:r>
            <a:r>
              <a:rPr lang="en-US" sz="2000" dirty="0"/>
              <a:t>for Server-less Client Testing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43412" y="11704524"/>
            <a:ext cx="4034288" cy="1277056"/>
          </a:xfrm>
          <a:prstGeom prst="wedgeRoundRectCallout">
            <a:avLst>
              <a:gd name="adj1" fmla="val -54363"/>
              <a:gd name="adj2" fmla="val -21194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sz="2000" b="1" dirty="0"/>
              <a:t>Continuous </a:t>
            </a:r>
            <a:r>
              <a:rPr lang="en-US" sz="2000" b="1" dirty="0" smtClean="0"/>
              <a:t>Delivery</a:t>
            </a:r>
          </a:p>
          <a:p>
            <a:r>
              <a:rPr lang="en-US" sz="2000" dirty="0" smtClean="0"/>
              <a:t>Any </a:t>
            </a:r>
            <a:r>
              <a:rPr lang="en-US" sz="2000" dirty="0"/>
              <a:t>change to ANY submodule triggers automated deployment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11789711" y="5360198"/>
            <a:ext cx="1440996" cy="4444255"/>
            <a:chOff x="15265721" y="5360198"/>
            <a:chExt cx="2184079" cy="4444255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5265721" y="5360198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5265721" y="7636078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15265721" y="9804453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9" name="Group 38"/>
          <p:cNvGrpSpPr/>
          <p:nvPr/>
        </p:nvGrpSpPr>
        <p:grpSpPr>
          <a:xfrm>
            <a:off x="3321363" y="3080576"/>
            <a:ext cx="950040" cy="927661"/>
            <a:chOff x="3321363" y="2893966"/>
            <a:chExt cx="950040" cy="927661"/>
          </a:xfrm>
        </p:grpSpPr>
        <p:sp>
          <p:nvSpPr>
            <p:cNvPr id="23" name="Rounded Rectangle 22"/>
            <p:cNvSpPr/>
            <p:nvPr/>
          </p:nvSpPr>
          <p:spPr>
            <a:xfrm>
              <a:off x="3321363" y="2949949"/>
              <a:ext cx="802768" cy="819618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363" y="2893966"/>
              <a:ext cx="927661" cy="9276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78890" y="3223448"/>
              <a:ext cx="292513" cy="37959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 Black" panose="020B0A04020102020204" pitchFamily="34" charset="0"/>
                  <a:sym typeface="Helvetica Light"/>
                </a:rPr>
                <a:t>#</a:t>
              </a:r>
              <a:endParaRPr kumimoji="0" 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5141" y="3017407"/>
            <a:ext cx="2285613" cy="1458809"/>
            <a:chOff x="775141" y="3017407"/>
            <a:chExt cx="2285613" cy="1458809"/>
          </a:xfrm>
        </p:grpSpPr>
        <p:sp>
          <p:nvSpPr>
            <p:cNvPr id="80" name="Rounded Rectangle 79"/>
            <p:cNvSpPr/>
            <p:nvPr/>
          </p:nvSpPr>
          <p:spPr>
            <a:xfrm>
              <a:off x="965254" y="3466565"/>
              <a:ext cx="2095500" cy="10096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593771" y="3883540"/>
              <a:ext cx="1378182" cy="473996"/>
              <a:chOff x="20879924" y="2642411"/>
              <a:chExt cx="1654298" cy="568959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79924" y="2642411"/>
                <a:ext cx="568959" cy="568959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48883" y="2642411"/>
                <a:ext cx="568959" cy="568959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65263" y="2642411"/>
                <a:ext cx="568959" cy="56895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775141" y="3017407"/>
              <a:ext cx="927661" cy="927661"/>
              <a:chOff x="775141" y="3017407"/>
              <a:chExt cx="927661" cy="927661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783771" y="3060441"/>
                <a:ext cx="671805" cy="877077"/>
              </a:xfrm>
              <a:custGeom>
                <a:avLst/>
                <a:gdLst>
                  <a:gd name="connsiteX0" fmla="*/ 18662 w 671805"/>
                  <a:gd name="connsiteY0" fmla="*/ 167951 h 877077"/>
                  <a:gd name="connsiteX1" fmla="*/ 223935 w 671805"/>
                  <a:gd name="connsiteY1" fmla="*/ 0 h 877077"/>
                  <a:gd name="connsiteX2" fmla="*/ 671805 w 671805"/>
                  <a:gd name="connsiteY2" fmla="*/ 18661 h 877077"/>
                  <a:gd name="connsiteX3" fmla="*/ 671805 w 671805"/>
                  <a:gd name="connsiteY3" fmla="*/ 858416 h 877077"/>
                  <a:gd name="connsiteX4" fmla="*/ 0 w 671805"/>
                  <a:gd name="connsiteY4" fmla="*/ 877077 h 877077"/>
                  <a:gd name="connsiteX5" fmla="*/ 18662 w 671805"/>
                  <a:gd name="connsiteY5" fmla="*/ 167951 h 87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1805" h="877077">
                    <a:moveTo>
                      <a:pt x="18662" y="167951"/>
                    </a:moveTo>
                    <a:lnTo>
                      <a:pt x="223935" y="0"/>
                    </a:lnTo>
                    <a:lnTo>
                      <a:pt x="671805" y="18661"/>
                    </a:lnTo>
                    <a:lnTo>
                      <a:pt x="671805" y="858416"/>
                    </a:lnTo>
                    <a:lnTo>
                      <a:pt x="0" y="877077"/>
                    </a:lnTo>
                    <a:lnTo>
                      <a:pt x="18662" y="16795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141" y="3017407"/>
                <a:ext cx="927661" cy="927661"/>
              </a:xfrm>
              <a:prstGeom prst="rect">
                <a:avLst/>
              </a:prstGeom>
            </p:spPr>
          </p:pic>
        </p:grpSp>
      </p:grpSp>
      <p:cxnSp>
        <p:nvCxnSpPr>
          <p:cNvPr id="87" name="Elbow Connector 86"/>
          <p:cNvCxnSpPr>
            <a:stCxn id="71" idx="2"/>
            <a:endCxn id="70" idx="2"/>
          </p:cNvCxnSpPr>
          <p:nvPr/>
        </p:nvCxnSpPr>
        <p:spPr>
          <a:xfrm rot="16200000" flipH="1">
            <a:off x="2480499" y="2703541"/>
            <a:ext cx="63169" cy="2546222"/>
          </a:xfrm>
          <a:prstGeom prst="bentConnector3">
            <a:avLst>
              <a:gd name="adj1" fmla="val 1643555"/>
            </a:avLst>
          </a:prstGeom>
          <a:noFill/>
          <a:ln w="28575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/>
          <p:cNvSpPr txBox="1"/>
          <p:nvPr/>
        </p:nvSpPr>
        <p:spPr>
          <a:xfrm>
            <a:off x="800745" y="1059609"/>
            <a:ext cx="205825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Server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30" y="11631085"/>
            <a:ext cx="2213019" cy="67831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82884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49792" y="31880"/>
            <a:ext cx="97494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dirty="0" smtClean="0"/>
              <a:t>TLDR; So.. How Do I Get Started?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490894" y="3416349"/>
            <a:ext cx="5526102" cy="5485055"/>
            <a:chOff x="648524" y="3263948"/>
            <a:chExt cx="7009009" cy="6956947"/>
          </a:xfrm>
        </p:grpSpPr>
        <p:grpSp>
          <p:nvGrpSpPr>
            <p:cNvPr id="28" name="Group 27"/>
            <p:cNvGrpSpPr/>
            <p:nvPr/>
          </p:nvGrpSpPr>
          <p:grpSpPr>
            <a:xfrm>
              <a:off x="648524" y="3263948"/>
              <a:ext cx="7009009" cy="6956947"/>
              <a:chOff x="648524" y="3263948"/>
              <a:chExt cx="7009009" cy="6956947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238013" y="3263948"/>
                <a:ext cx="6419520" cy="6956947"/>
              </a:xfrm>
              <a:prstGeom prst="roundRect">
                <a:avLst>
                  <a:gd name="adj" fmla="val 13521"/>
                </a:avLst>
              </a:prstGeom>
              <a:solidFill>
                <a:schemeClr val="bg1"/>
              </a:solidFill>
              <a:ln w="28575" cap="flat">
                <a:solidFill>
                  <a:schemeClr val="bg1">
                    <a:lumMod val="65000"/>
                  </a:schemeClr>
                </a:solidFill>
                <a:prstDash val="dash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14" t="14652" r="34788" b="14286"/>
              <a:stretch/>
            </p:blipFill>
            <p:spPr>
              <a:xfrm>
                <a:off x="648524" y="3888435"/>
                <a:ext cx="1245830" cy="1389027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1904436" y="3714917"/>
              <a:ext cx="5335018" cy="1090827"/>
              <a:chOff x="1904436" y="3714917"/>
              <a:chExt cx="5335018" cy="109082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904436" y="4324290"/>
                <a:ext cx="2895223" cy="4814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US" sz="1800" dirty="0"/>
                  <a:t>{{ application name }}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04436" y="3714917"/>
                <a:ext cx="5335018" cy="5985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b="1" dirty="0" smtClean="0"/>
                  <a:t>Project container repository</a:t>
                </a:r>
                <a:endPara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9214430" y="6797682"/>
            <a:ext cx="4446795" cy="1648965"/>
            <a:chOff x="2209690" y="8494414"/>
            <a:chExt cx="5640075" cy="2091457"/>
          </a:xfrm>
        </p:grpSpPr>
        <p:grpSp>
          <p:nvGrpSpPr>
            <p:cNvPr id="23" name="Group 22"/>
            <p:cNvGrpSpPr/>
            <p:nvPr/>
          </p:nvGrpSpPr>
          <p:grpSpPr>
            <a:xfrm>
              <a:off x="2822237" y="8494414"/>
              <a:ext cx="5027528" cy="2091457"/>
              <a:chOff x="2822237" y="8494414"/>
              <a:chExt cx="5027528" cy="2091457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2822237" y="8494414"/>
                <a:ext cx="5027528" cy="209145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3712978" y="8837506"/>
                <a:ext cx="3806080" cy="1484477"/>
                <a:chOff x="3712978" y="8837506"/>
                <a:chExt cx="3806080" cy="1484477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3712978" y="9840530"/>
                  <a:ext cx="3806080" cy="4814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}}-server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3712978" y="8837506"/>
                  <a:ext cx="2986717" cy="9108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2000" b="1" dirty="0" smtClean="0"/>
                    <a:t>Server-submodule</a:t>
                  </a:r>
                </a:p>
                <a:p>
                  <a:pPr algn="l"/>
                  <a:r>
                    <a:rPr lang="en-US" sz="2000" b="1" dirty="0" smtClean="0"/>
                    <a:t>repository</a:t>
                  </a:r>
                  <a:endParaRPr lang="en-US" sz="2000" b="1" dirty="0"/>
                </a:p>
              </p:txBody>
            </p:sp>
          </p:grp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9690" y="8979680"/>
              <a:ext cx="1248253" cy="139173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9234646" y="4831440"/>
            <a:ext cx="4452725" cy="1685475"/>
            <a:chOff x="2202170" y="4767302"/>
            <a:chExt cx="5647595" cy="2137765"/>
          </a:xfrm>
        </p:grpSpPr>
        <p:grpSp>
          <p:nvGrpSpPr>
            <p:cNvPr id="24" name="Group 23"/>
            <p:cNvGrpSpPr/>
            <p:nvPr/>
          </p:nvGrpSpPr>
          <p:grpSpPr>
            <a:xfrm>
              <a:off x="2822237" y="4767302"/>
              <a:ext cx="5027528" cy="2091456"/>
              <a:chOff x="2822237" y="4767302"/>
              <a:chExt cx="5027528" cy="2091456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2822237" y="4767302"/>
                <a:ext cx="5027528" cy="209145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3712978" y="5105324"/>
                <a:ext cx="3675956" cy="1451187"/>
                <a:chOff x="3712978" y="5105324"/>
                <a:chExt cx="3675956" cy="1451187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3712978" y="6075059"/>
                  <a:ext cx="3675956" cy="4814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}}-client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712978" y="5105324"/>
                  <a:ext cx="2858625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Client submodule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sym typeface="Helvetica Light"/>
                    </a:rPr>
                    <a:t>repository</a:t>
                  </a:r>
                  <a:endPara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2202170" y="4868400"/>
              <a:ext cx="1248255" cy="2036667"/>
              <a:chOff x="6632539" y="3714457"/>
              <a:chExt cx="1248255" cy="203666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14" t="14652" r="34788" b="14286"/>
              <a:stretch/>
            </p:blipFill>
            <p:spPr>
              <a:xfrm>
                <a:off x="6632539" y="4359393"/>
                <a:ext cx="1248255" cy="139173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6770" y="3714457"/>
                <a:ext cx="932984" cy="932985"/>
              </a:xfrm>
              <a:prstGeom prst="rect">
                <a:avLst/>
              </a:prstGeom>
            </p:spPr>
          </p:pic>
        </p:grpSp>
      </p:grpSp>
      <p:grpSp>
        <p:nvGrpSpPr>
          <p:cNvPr id="31" name="Group 30"/>
          <p:cNvGrpSpPr/>
          <p:nvPr/>
        </p:nvGrpSpPr>
        <p:grpSpPr>
          <a:xfrm>
            <a:off x="462724" y="3416349"/>
            <a:ext cx="4899858" cy="5485055"/>
            <a:chOff x="648523" y="3263948"/>
            <a:chExt cx="6214716" cy="6956947"/>
          </a:xfrm>
        </p:grpSpPr>
        <p:grpSp>
          <p:nvGrpSpPr>
            <p:cNvPr id="32" name="Group 31"/>
            <p:cNvGrpSpPr/>
            <p:nvPr/>
          </p:nvGrpSpPr>
          <p:grpSpPr>
            <a:xfrm>
              <a:off x="648523" y="3263948"/>
              <a:ext cx="6214716" cy="6956947"/>
              <a:chOff x="648523" y="3263948"/>
              <a:chExt cx="6214715" cy="6956947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1238013" y="3263948"/>
                <a:ext cx="5625225" cy="6956947"/>
              </a:xfrm>
              <a:prstGeom prst="roundRect">
                <a:avLst>
                  <a:gd name="adj" fmla="val 13521"/>
                </a:avLst>
              </a:prstGeom>
              <a:solidFill>
                <a:schemeClr val="bg1"/>
              </a:solidFill>
              <a:ln w="28575" cap="flat">
                <a:solidFill>
                  <a:schemeClr val="bg1">
                    <a:lumMod val="65000"/>
                  </a:schemeClr>
                </a:solidFill>
                <a:prstDash val="dash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14" t="14652" r="34788" b="14286"/>
              <a:stretch/>
            </p:blipFill>
            <p:spPr>
              <a:xfrm>
                <a:off x="648523" y="3888433"/>
                <a:ext cx="1245833" cy="1389029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1904439" y="3714917"/>
              <a:ext cx="4139519" cy="598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sz="2400" b="1" dirty="0" smtClean="0"/>
                <a:t>Monolithic repository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3671" y="6792029"/>
            <a:ext cx="3865307" cy="1207837"/>
            <a:chOff x="1814978" y="7811650"/>
            <a:chExt cx="4902547" cy="1531956"/>
          </a:xfrm>
        </p:grpSpPr>
        <p:grpSp>
          <p:nvGrpSpPr>
            <p:cNvPr id="39" name="Group 38"/>
            <p:cNvGrpSpPr/>
            <p:nvPr/>
          </p:nvGrpSpPr>
          <p:grpSpPr>
            <a:xfrm>
              <a:off x="2822237" y="8494415"/>
              <a:ext cx="3895288" cy="849191"/>
              <a:chOff x="2822237" y="8494415"/>
              <a:chExt cx="3895288" cy="849191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2822237" y="8494415"/>
                <a:ext cx="3895288" cy="8491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12978" y="8647462"/>
                <a:ext cx="2750869" cy="5204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US" sz="2000" b="1" dirty="0" smtClean="0"/>
                  <a:t>Server-side code</a:t>
                </a:r>
                <a:endParaRPr lang="en-US" sz="2000" b="1" dirty="0"/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78" y="7811650"/>
              <a:ext cx="2014519" cy="153195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1241491" y="5286621"/>
            <a:ext cx="3687487" cy="1250924"/>
            <a:chOff x="2007355" y="4114216"/>
            <a:chExt cx="4677008" cy="1586604"/>
          </a:xfrm>
        </p:grpSpPr>
        <p:grpSp>
          <p:nvGrpSpPr>
            <p:cNvPr id="48" name="Group 47"/>
            <p:cNvGrpSpPr/>
            <p:nvPr/>
          </p:nvGrpSpPr>
          <p:grpSpPr>
            <a:xfrm>
              <a:off x="2822238" y="4767303"/>
              <a:ext cx="3862125" cy="888710"/>
              <a:chOff x="2822238" y="4767303"/>
              <a:chExt cx="3862125" cy="88871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2822238" y="4767303"/>
                <a:ext cx="3862125" cy="88871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712978" y="4923608"/>
                <a:ext cx="2641077" cy="5204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/>
                  <a:t>Client-side code</a:t>
                </a:r>
                <a:endPara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355" y="4114216"/>
              <a:ext cx="1586603" cy="1586604"/>
            </a:xfrm>
            <a:prstGeom prst="rect">
              <a:avLst/>
            </a:prstGeom>
          </p:spPr>
        </p:pic>
      </p:grpSp>
      <p:sp>
        <p:nvSpPr>
          <p:cNvPr id="57" name="Right Arrow 56"/>
          <p:cNvSpPr/>
          <p:nvPr/>
        </p:nvSpPr>
        <p:spPr>
          <a:xfrm>
            <a:off x="5650874" y="5834521"/>
            <a:ext cx="472838" cy="573692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0308" y="1726063"/>
            <a:ext cx="504945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START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q"/>
              <a:tabLst/>
            </a:pPr>
            <a:r>
              <a:rPr kumimoji="0" lang="en-US" sz="240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Angular 1 or ASP.NET WebForms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q"/>
              <a:tabLst/>
            </a:pPr>
            <a:r>
              <a:rPr lang="en-US" sz="2400" i="1" dirty="0" smtClean="0"/>
              <a:t>.NET 4.5.1</a:t>
            </a:r>
            <a:endParaRPr kumimoji="0" lang="en-US" sz="24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869567" y="1814363"/>
            <a:ext cx="281006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FINISH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</a:pPr>
            <a:r>
              <a:rPr lang="en-US" sz="2400" i="1" dirty="0" smtClean="0"/>
              <a:t>CAF/Angular 4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</a:pPr>
            <a:r>
              <a:rPr kumimoji="0" lang="en-US" sz="240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CAF/.NET Core 2</a:t>
            </a:r>
            <a:endParaRPr kumimoji="0" lang="en-US" sz="24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6633403" y="7136744"/>
            <a:ext cx="4446796" cy="1648965"/>
            <a:chOff x="2209689" y="8494414"/>
            <a:chExt cx="5640076" cy="2091457"/>
          </a:xfrm>
        </p:grpSpPr>
        <p:grpSp>
          <p:nvGrpSpPr>
            <p:cNvPr id="80" name="Group 79"/>
            <p:cNvGrpSpPr/>
            <p:nvPr/>
          </p:nvGrpSpPr>
          <p:grpSpPr>
            <a:xfrm>
              <a:off x="2822237" y="8494414"/>
              <a:ext cx="5027528" cy="2091457"/>
              <a:chOff x="2822237" y="8494414"/>
              <a:chExt cx="5027528" cy="2091457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2822237" y="8494414"/>
                <a:ext cx="5027528" cy="209145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594633" y="8837506"/>
                <a:ext cx="4088689" cy="1484477"/>
                <a:chOff x="3594633" y="8837506"/>
                <a:chExt cx="4088689" cy="1484477"/>
              </a:xfrm>
            </p:grpSpPr>
            <p:sp>
              <p:nvSpPr>
                <p:cNvPr id="86" name="TextBox 85"/>
                <p:cNvSpPr txBox="1"/>
                <p:nvPr/>
              </p:nvSpPr>
              <p:spPr>
                <a:xfrm>
                  <a:off x="3594633" y="9840530"/>
                  <a:ext cx="3806080" cy="4814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}}-server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594633" y="8837506"/>
                  <a:ext cx="4088689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2000" b="1" dirty="0" smtClean="0"/>
                    <a:t>Create Server-submodule</a:t>
                  </a:r>
                </a:p>
                <a:p>
                  <a:pPr algn="l"/>
                  <a:r>
                    <a:rPr lang="en-US" sz="2000" b="1" dirty="0" smtClean="0"/>
                    <a:t>repository</a:t>
                  </a:r>
                  <a:endParaRPr lang="en-US" sz="2000" b="1" dirty="0"/>
                </a:p>
              </p:txBody>
            </p:sp>
          </p:grpSp>
        </p:grpSp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9689" y="8844277"/>
              <a:ext cx="1248253" cy="1391731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6653619" y="5144066"/>
            <a:ext cx="4452725" cy="1648964"/>
            <a:chOff x="2202170" y="4790456"/>
            <a:chExt cx="5647595" cy="2091456"/>
          </a:xfrm>
        </p:grpSpPr>
        <p:grpSp>
          <p:nvGrpSpPr>
            <p:cNvPr id="89" name="Group 88"/>
            <p:cNvGrpSpPr/>
            <p:nvPr/>
          </p:nvGrpSpPr>
          <p:grpSpPr>
            <a:xfrm>
              <a:off x="2822237" y="4790456"/>
              <a:ext cx="5027528" cy="2091456"/>
              <a:chOff x="2822237" y="4790456"/>
              <a:chExt cx="5027528" cy="2091456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2822237" y="4790456"/>
                <a:ext cx="5027528" cy="209145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3570964" y="5105324"/>
                <a:ext cx="3960601" cy="1451187"/>
                <a:chOff x="3570964" y="5105324"/>
                <a:chExt cx="3960601" cy="1451187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570964" y="6075059"/>
                  <a:ext cx="3675956" cy="4814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}}-client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570964" y="5105324"/>
                  <a:ext cx="3960601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Create Client submodule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sym typeface="Helvetica Light"/>
                    </a:rPr>
                    <a:t>repository</a:t>
                  </a:r>
                  <a:endPara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</p:grpSp>
        </p:grpSp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2170" y="5140318"/>
              <a:ext cx="1248255" cy="1391730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6653619" y="3151389"/>
            <a:ext cx="4452725" cy="1648964"/>
            <a:chOff x="2202170" y="4767302"/>
            <a:chExt cx="5647595" cy="2091456"/>
          </a:xfrm>
        </p:grpSpPr>
        <p:grpSp>
          <p:nvGrpSpPr>
            <p:cNvPr id="100" name="Group 99"/>
            <p:cNvGrpSpPr/>
            <p:nvPr/>
          </p:nvGrpSpPr>
          <p:grpSpPr>
            <a:xfrm>
              <a:off x="2822237" y="4767302"/>
              <a:ext cx="5027528" cy="2091456"/>
              <a:chOff x="2822237" y="4767302"/>
              <a:chExt cx="5027528" cy="2091456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2822237" y="4767302"/>
                <a:ext cx="5027528" cy="209145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570964" y="5105323"/>
                <a:ext cx="3942302" cy="1451188"/>
                <a:chOff x="3570964" y="5105323"/>
                <a:chExt cx="3942302" cy="1451188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3570964" y="6075060"/>
                  <a:ext cx="2992814" cy="4814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570964" y="5105323"/>
                  <a:ext cx="3942302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Create Project Container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sym typeface="Helvetica Light"/>
                    </a:rPr>
                    <a:t>repository</a:t>
                  </a:r>
                  <a:endPara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</p:grpSp>
        </p:grpSp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2170" y="5117165"/>
              <a:ext cx="1248255" cy="1391730"/>
            </a:xfrm>
            <a:prstGeom prst="rect">
              <a:avLst/>
            </a:prstGeom>
          </p:spPr>
        </p:pic>
      </p:grpSp>
      <p:sp>
        <p:nvSpPr>
          <p:cNvPr id="108" name="TextBox 107"/>
          <p:cNvSpPr txBox="1"/>
          <p:nvPr/>
        </p:nvSpPr>
        <p:spPr>
          <a:xfrm>
            <a:off x="6653619" y="9659291"/>
            <a:ext cx="442657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027113" indent="-1027113" algn="l"/>
            <a:r>
              <a:rPr lang="en-US" sz="2400" b="1" dirty="0" smtClean="0"/>
              <a:t>Step 1.</a:t>
            </a:r>
          </a:p>
          <a:p>
            <a:pPr algn="l"/>
            <a:r>
              <a:rPr lang="en-US" sz="2400" dirty="0" smtClean="0"/>
              <a:t>Create separate repositories for</a:t>
            </a:r>
            <a:br>
              <a:rPr lang="en-US" sz="2400" dirty="0" smtClean="0"/>
            </a:br>
            <a:r>
              <a:rPr lang="en-US" sz="2400" dirty="0" smtClean="0"/>
              <a:t>each </a:t>
            </a:r>
            <a:r>
              <a:rPr lang="en-US" sz="2400" dirty="0"/>
              <a:t>container, client, server</a:t>
            </a:r>
          </a:p>
          <a:p>
            <a:pPr marL="0" marR="0" indent="0" algn="ctr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2767914" y="9659291"/>
            <a:ext cx="442657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/>
            <a:r>
              <a:rPr lang="en-US" sz="2400" b="1" dirty="0"/>
              <a:t>Step </a:t>
            </a:r>
            <a:r>
              <a:rPr lang="en-US" sz="2400" b="1" dirty="0" smtClean="0"/>
              <a:t>2.</a:t>
            </a:r>
          </a:p>
          <a:p>
            <a:pPr algn="l"/>
            <a:r>
              <a:rPr lang="en-US" sz="2400" dirty="0" smtClean="0"/>
              <a:t>Update </a:t>
            </a:r>
            <a:r>
              <a:rPr lang="en-US" sz="2400" dirty="0"/>
              <a:t>client-side with CAF angular client, and server-side with .NET core WEB API </a:t>
            </a:r>
            <a:r>
              <a:rPr lang="en-US" sz="2400" dirty="0" smtClean="0"/>
              <a:t>services.</a:t>
            </a:r>
            <a:endParaRPr lang="en-US" sz="2400" dirty="0"/>
          </a:p>
          <a:p>
            <a:pPr marL="0" indent="0" algn="ctr"/>
            <a:endParaRPr lang="en-US" sz="240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2642912" y="6052959"/>
            <a:ext cx="4446795" cy="1648965"/>
            <a:chOff x="2209690" y="8494414"/>
            <a:chExt cx="5640075" cy="2091457"/>
          </a:xfrm>
        </p:grpSpPr>
        <p:grpSp>
          <p:nvGrpSpPr>
            <p:cNvPr id="111" name="Group 110"/>
            <p:cNvGrpSpPr/>
            <p:nvPr/>
          </p:nvGrpSpPr>
          <p:grpSpPr>
            <a:xfrm>
              <a:off x="2822237" y="8494414"/>
              <a:ext cx="5027528" cy="2091457"/>
              <a:chOff x="2822237" y="8494414"/>
              <a:chExt cx="5027528" cy="2091457"/>
            </a:xfrm>
          </p:grpSpPr>
          <p:sp>
            <p:nvSpPr>
              <p:cNvPr id="115" name="Rounded Rectangle 114"/>
              <p:cNvSpPr/>
              <p:nvPr/>
            </p:nvSpPr>
            <p:spPr>
              <a:xfrm>
                <a:off x="2822237" y="8494414"/>
                <a:ext cx="5027528" cy="209145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3712978" y="8695492"/>
                <a:ext cx="3903672" cy="1754820"/>
                <a:chOff x="3712978" y="8695492"/>
                <a:chExt cx="3903672" cy="1754820"/>
              </a:xfrm>
            </p:grpSpPr>
            <p:sp>
              <p:nvSpPr>
                <p:cNvPr id="117" name="TextBox 116"/>
                <p:cNvSpPr txBox="1"/>
                <p:nvPr/>
              </p:nvSpPr>
              <p:spPr>
                <a:xfrm>
                  <a:off x="3712978" y="9617529"/>
                  <a:ext cx="3903672" cy="8327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Develop .NET Core WEB API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services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3712978" y="8695492"/>
                  <a:ext cx="2968416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2000" b="1" dirty="0" smtClean="0"/>
                    <a:t>Update</a:t>
                  </a:r>
                </a:p>
                <a:p>
                  <a:pPr algn="l"/>
                  <a:r>
                    <a:rPr lang="en-US" sz="2000" b="1" dirty="0" smtClean="0"/>
                    <a:t>Server submodule</a:t>
                  </a:r>
                  <a:endParaRPr lang="en-US" sz="2000" b="1" dirty="0"/>
                </a:p>
              </p:txBody>
            </p:sp>
          </p:grpSp>
        </p:grpSp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9690" y="8979680"/>
              <a:ext cx="1248253" cy="1391731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12663128" y="4025704"/>
            <a:ext cx="4452725" cy="1685475"/>
            <a:chOff x="2202170" y="4767302"/>
            <a:chExt cx="5647595" cy="2137765"/>
          </a:xfrm>
        </p:grpSpPr>
        <p:grpSp>
          <p:nvGrpSpPr>
            <p:cNvPr id="120" name="Group 119"/>
            <p:cNvGrpSpPr/>
            <p:nvPr/>
          </p:nvGrpSpPr>
          <p:grpSpPr>
            <a:xfrm>
              <a:off x="2822237" y="4767302"/>
              <a:ext cx="5027528" cy="2091456"/>
              <a:chOff x="2822237" y="4767302"/>
              <a:chExt cx="5027528" cy="2091456"/>
            </a:xfrm>
          </p:grpSpPr>
          <p:sp>
            <p:nvSpPr>
              <p:cNvPr id="124" name="Rounded Rectangle 123"/>
              <p:cNvSpPr/>
              <p:nvPr/>
            </p:nvSpPr>
            <p:spPr>
              <a:xfrm>
                <a:off x="2822237" y="4767302"/>
                <a:ext cx="5027528" cy="209145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712978" y="5105324"/>
                <a:ext cx="3480774" cy="1451187"/>
                <a:chOff x="3712978" y="5105324"/>
                <a:chExt cx="3480774" cy="1451187"/>
              </a:xfrm>
            </p:grpSpPr>
            <p:sp>
              <p:nvSpPr>
                <p:cNvPr id="126" name="TextBox 125"/>
                <p:cNvSpPr txBox="1"/>
                <p:nvPr/>
              </p:nvSpPr>
              <p:spPr>
                <a:xfrm>
                  <a:off x="3712978" y="6075059"/>
                  <a:ext cx="3480774" cy="4814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Install CAF Angular Client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712978" y="5105324"/>
                  <a:ext cx="2858626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Update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Client submodule</a:t>
                  </a:r>
                  <a:endPara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>
              <a:off x="2202170" y="4868400"/>
              <a:ext cx="1248255" cy="2036667"/>
              <a:chOff x="6632539" y="3714457"/>
              <a:chExt cx="1248255" cy="2036667"/>
            </a:xfrm>
          </p:grpSpPr>
          <p:pic>
            <p:nvPicPr>
              <p:cNvPr id="122" name="Picture 12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14" t="14652" r="34788" b="14286"/>
              <a:stretch/>
            </p:blipFill>
            <p:spPr>
              <a:xfrm>
                <a:off x="6632539" y="4359393"/>
                <a:ext cx="1248255" cy="1391731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6770" y="3714457"/>
                <a:ext cx="932984" cy="932985"/>
              </a:xfrm>
              <a:prstGeom prst="rect">
                <a:avLst/>
              </a:prstGeom>
            </p:spPr>
          </p:pic>
        </p:grpSp>
      </p:grpSp>
      <p:sp>
        <p:nvSpPr>
          <p:cNvPr id="128" name="TextBox 127"/>
          <p:cNvSpPr txBox="1"/>
          <p:nvPr/>
        </p:nvSpPr>
        <p:spPr>
          <a:xfrm>
            <a:off x="18897460" y="9659291"/>
            <a:ext cx="511953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/>
            <a:r>
              <a:rPr lang="en-US" sz="2400" b="1" dirty="0" smtClean="0"/>
              <a:t>Step 3:</a:t>
            </a:r>
          </a:p>
          <a:p>
            <a:pPr algn="l"/>
            <a:r>
              <a:rPr lang="en-US" sz="2400" dirty="0" smtClean="0"/>
              <a:t>Add </a:t>
            </a:r>
            <a:r>
              <a:rPr lang="en-US" sz="2400" dirty="0"/>
              <a:t>client &amp; server repository as submodules of project container using ‘git submodule’ command</a:t>
            </a:r>
          </a:p>
          <a:p>
            <a:pPr marL="0" indent="0" algn="ctr"/>
            <a:endParaRPr lang="en-US" sz="2400" dirty="0"/>
          </a:p>
        </p:txBody>
      </p:sp>
      <p:sp>
        <p:nvSpPr>
          <p:cNvPr id="129" name="Right Arrow 128"/>
          <p:cNvSpPr/>
          <p:nvPr/>
        </p:nvSpPr>
        <p:spPr>
          <a:xfrm>
            <a:off x="11733118" y="5834521"/>
            <a:ext cx="472838" cy="573692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0" name="Right Arrow 129"/>
          <p:cNvSpPr/>
          <p:nvPr/>
        </p:nvSpPr>
        <p:spPr>
          <a:xfrm>
            <a:off x="17831206" y="5834521"/>
            <a:ext cx="472838" cy="573692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8897460" y="11832951"/>
            <a:ext cx="488274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800" dirty="0" smtClean="0">
                <a:hlinkClick r:id="rId6"/>
              </a:rPr>
              <a:t>Git submodule documentation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4281477" y="915779"/>
            <a:ext cx="991778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sz="3200" dirty="0" smtClean="0"/>
              <a:t>Migrate from Monolithic to Micro Services Architecture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94673" y="4252353"/>
            <a:ext cx="2321148" cy="3795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dirty="0" smtClean="0"/>
              <a:t>{{ application name }}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529" y="5821770"/>
            <a:ext cx="670228" cy="67022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785" y="6609873"/>
            <a:ext cx="670228" cy="6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9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1503</Words>
  <Application>Microsoft Office PowerPoint</Application>
  <PresentationFormat>Custom</PresentationFormat>
  <Paragraphs>655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44" baseType="lpstr">
      <vt:lpstr>Arial</vt:lpstr>
      <vt:lpstr>Arial Black</vt:lpstr>
      <vt:lpstr>Bebas Neue</vt:lpstr>
      <vt:lpstr>Calibri</vt:lpstr>
      <vt:lpstr>Chalkboard</vt:lpstr>
      <vt:lpstr>Gill Sans</vt:lpstr>
      <vt:lpstr>Helvetica</vt:lpstr>
      <vt:lpstr>Helvetica Light</vt:lpstr>
      <vt:lpstr>Helvetica Neue</vt:lpstr>
      <vt:lpstr>Open Sans</vt:lpstr>
      <vt:lpstr>Open Sans Light</vt:lpstr>
      <vt:lpstr>Open Sans Semibold</vt:lpstr>
      <vt:lpstr>SF UI Display Bold</vt:lpstr>
      <vt:lpstr>SF UI Display Light</vt:lpstr>
      <vt:lpstr>SF UI Display Medium</vt:lpstr>
      <vt:lpstr>SF UI Display Regular</vt:lpstr>
      <vt:lpstr>SF UI Display Ultralight</vt:lpstr>
      <vt:lpstr>SF UI Text Bold</vt:lpstr>
      <vt:lpstr>SF UI Text Light</vt:lpstr>
      <vt:lpstr>SF UI Text Regular</vt:lpstr>
      <vt:lpstr>Source Sans Pro</vt:lpstr>
      <vt:lpstr>Source Sans Pro Light</vt:lpstr>
      <vt:lpstr>Trebuchet MS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Milo Kang</dc:creator>
  <cp:lastModifiedBy>Milo Kang</cp:lastModifiedBy>
  <cp:revision>139</cp:revision>
  <dcterms:modified xsi:type="dcterms:W3CDTF">2018-01-10T15:40:07Z</dcterms:modified>
</cp:coreProperties>
</file>